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0"/>
  </p:notesMasterIdLst>
  <p:sldIdLst>
    <p:sldId id="256" r:id="rId2"/>
    <p:sldId id="257" r:id="rId3"/>
    <p:sldId id="264" r:id="rId4"/>
    <p:sldId id="265" r:id="rId5"/>
    <p:sldId id="266" r:id="rId6"/>
    <p:sldId id="267" r:id="rId7"/>
    <p:sldId id="270" r:id="rId8"/>
    <p:sldId id="269" r:id="rId9"/>
    <p:sldId id="271" r:id="rId10"/>
    <p:sldId id="281" r:id="rId11"/>
    <p:sldId id="273" r:id="rId12"/>
    <p:sldId id="275" r:id="rId13"/>
    <p:sldId id="278" r:id="rId14"/>
    <p:sldId id="276" r:id="rId15"/>
    <p:sldId id="282" r:id="rId16"/>
    <p:sldId id="277" r:id="rId17"/>
    <p:sldId id="279" r:id="rId18"/>
    <p:sldId id="26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36C"/>
    <a:srgbClr val="ACA8A9"/>
    <a:srgbClr val="FFDCE6"/>
    <a:srgbClr val="A3A3A3"/>
    <a:srgbClr val="E95D9C"/>
    <a:srgbClr val="E8B7DD"/>
    <a:srgbClr val="F3CDD7"/>
    <a:srgbClr val="E4C1CA"/>
    <a:srgbClr val="DDCAE0"/>
    <a:srgbClr val="E2C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Objects="1">
      <p:cViewPr>
        <p:scale>
          <a:sx n="66" d="100"/>
          <a:sy n="66" d="100"/>
        </p:scale>
        <p:origin x="996" y="6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15888-5ED2-483B-8B04-3CF28F910C7C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96BC3-68E7-43C8-8840-A040FBDE8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98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96BC3-68E7-43C8-8840-A040FBDE8C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72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1" y="-6128"/>
            <a:ext cx="18288001" cy="958509"/>
            <a:chOff x="-262389" y="-57638"/>
            <a:chExt cx="19541892" cy="1010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389" y="-57638"/>
              <a:ext cx="19541892" cy="1010019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39" y="1948560"/>
            <a:ext cx="1656841" cy="1269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5200" y="88405"/>
            <a:ext cx="3124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 smtClean="0">
                <a:solidFill>
                  <a:srgbClr val="A3A3A3"/>
                </a:solidFill>
                <a:latin typeface="Bahnschrift" panose="020B0502040204020203" pitchFamily="34" charset="0"/>
              </a:rPr>
              <a:t>Yj</a:t>
            </a:r>
            <a:r>
              <a:rPr lang="en-US" altLang="ko-KR" sz="4400" dirty="0" smtClean="0">
                <a:solidFill>
                  <a:srgbClr val="A3A3A3"/>
                </a:solidFill>
                <a:latin typeface="Bahnschrift" panose="020B0502040204020203" pitchFamily="34" charset="0"/>
              </a:rPr>
              <a:t> Bakery</a:t>
            </a:r>
            <a:endParaRPr lang="ko-KR" altLang="en-US" sz="4400" dirty="0">
              <a:solidFill>
                <a:srgbClr val="A3A3A3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6204" y="1984483"/>
            <a:ext cx="12711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 smtClean="0">
                <a:solidFill>
                  <a:srgbClr val="E2C6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Yj</a:t>
            </a:r>
            <a:r>
              <a:rPr lang="en-US" altLang="ko-KR" sz="6000" dirty="0" smtClean="0">
                <a:solidFill>
                  <a:srgbClr val="E2C6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Bakery</a:t>
            </a:r>
          </a:p>
          <a:p>
            <a:endParaRPr lang="en-US" altLang="ko-KR" sz="6000" dirty="0">
              <a:solidFill>
                <a:srgbClr val="E2C6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r>
              <a:rPr lang="en-US" altLang="ko-KR" sz="6000" dirty="0" smtClean="0">
                <a:solidFill>
                  <a:srgbClr val="E2C6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2030 gluten-free, New Vegan </a:t>
            </a:r>
            <a:r>
              <a:rPr lang="ko-KR" altLang="en-US" sz="6000" dirty="0" smtClean="0">
                <a:solidFill>
                  <a:srgbClr val="E2C6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상품 </a:t>
            </a:r>
            <a:endParaRPr lang="ko-KR" altLang="en-US" sz="6000" dirty="0">
              <a:solidFill>
                <a:srgbClr val="E2C6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86204" y="5886527"/>
            <a:ext cx="5873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F636C"/>
                </a:solidFill>
                <a:latin typeface="Bahnschrift" panose="020B0502040204020203" pitchFamily="34" charset="0"/>
              </a:rPr>
              <a:t>TYPE : </a:t>
            </a:r>
            <a:r>
              <a:rPr lang="ko-KR" altLang="en-US" sz="2400" b="1" dirty="0" smtClean="0">
                <a:solidFill>
                  <a:srgbClr val="5F636C"/>
                </a:solidFill>
                <a:latin typeface="Bahnschrift" panose="020B0502040204020203" pitchFamily="34" charset="0"/>
              </a:rPr>
              <a:t>쇼핑몰</a:t>
            </a:r>
            <a:endParaRPr lang="en-US" altLang="ko-KR" sz="2400" b="1" dirty="0" smtClean="0">
              <a:solidFill>
                <a:srgbClr val="5F636C"/>
              </a:solidFill>
              <a:latin typeface="Bahnschrift" panose="020B0502040204020203" pitchFamily="34" charset="0"/>
            </a:endParaRPr>
          </a:p>
          <a:p>
            <a:endParaRPr lang="en-US" altLang="ko-KR" sz="2400" dirty="0" smtClean="0">
              <a:solidFill>
                <a:srgbClr val="5F63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r>
              <a:rPr lang="en-US" altLang="ko-KR" sz="2400" dirty="0" smtClean="0">
                <a:solidFill>
                  <a:srgbClr val="5F636C"/>
                </a:solidFill>
                <a:latin typeface="Bahnschrift" panose="020B0502040204020203" pitchFamily="34" charset="0"/>
              </a:rPr>
              <a:t>THEMA : </a:t>
            </a:r>
            <a:r>
              <a:rPr lang="ko-KR" altLang="en-US" sz="2400" b="1" dirty="0" smtClean="0">
                <a:solidFill>
                  <a:srgbClr val="5F636C"/>
                </a:solidFill>
                <a:latin typeface="Bahnschrift" panose="020B0502040204020203" pitchFamily="34" charset="0"/>
              </a:rPr>
              <a:t>비건 베이커리</a:t>
            </a:r>
            <a:endParaRPr lang="ko-KR" altLang="en-US" sz="2400" b="1" dirty="0">
              <a:solidFill>
                <a:srgbClr val="5F636C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6204" y="8365147"/>
            <a:ext cx="395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5F636C"/>
                </a:solidFill>
                <a:latin typeface="Bahnschrift" panose="020B0502040204020203" pitchFamily="34" charset="0"/>
              </a:rPr>
              <a:t>2030.11.25 </a:t>
            </a:r>
            <a:r>
              <a:rPr lang="ko-KR" altLang="en-US" b="1" dirty="0" smtClean="0">
                <a:solidFill>
                  <a:srgbClr val="5F636C"/>
                </a:solidFill>
                <a:latin typeface="Bahnschrift" panose="020B0502040204020203" pitchFamily="34" charset="0"/>
              </a:rPr>
              <a:t>출시 예정</a:t>
            </a:r>
            <a:endParaRPr lang="ko-KR" altLang="en-US" b="1" dirty="0">
              <a:solidFill>
                <a:srgbClr val="5F636C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228600" y="419100"/>
            <a:ext cx="1219835" cy="9525635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381000" y="723900"/>
            <a:ext cx="923925" cy="8428355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>
                <a:solidFill>
                  <a:srgbClr val="A3A3A3"/>
                </a:solidFill>
              </a:rPr>
              <a:t>BAKERY   PORTFOLIO           </a:t>
            </a:r>
            <a:endParaRPr lang="ko-KR" altLang="en-US" sz="4800">
              <a:solidFill>
                <a:srgbClr val="A3A3A3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90" y="0"/>
            <a:ext cx="5168209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0200" y="723900"/>
            <a:ext cx="365760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rgbClr val="FFDCE6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기획</a:t>
            </a:r>
            <a:endParaRPr lang="ko-KR" altLang="en-US" dirty="0"/>
          </a:p>
        </p:txBody>
      </p:sp>
      <p:sp>
        <p:nvSpPr>
          <p:cNvPr id="11" name="타원 10"/>
          <p:cNvSpPr>
            <a:spLocks/>
          </p:cNvSpPr>
          <p:nvPr/>
        </p:nvSpPr>
        <p:spPr>
          <a:xfrm>
            <a:off x="1824037" y="1722846"/>
            <a:ext cx="74930" cy="81280"/>
          </a:xfrm>
          <a:prstGeom prst="ellipse">
            <a:avLst/>
          </a:prstGeom>
          <a:solidFill>
            <a:srgbClr val="5F636C"/>
          </a:solidFill>
          <a:ln w="25400" cap="flat" cmpd="sng">
            <a:solidFill>
              <a:srgbClr val="5F636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036490" y="1578701"/>
            <a:ext cx="2438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와이어프레임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[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footer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50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7"/>
          <p:cNvSpPr>
            <a:spLocks/>
          </p:cNvSpPr>
          <p:nvPr/>
        </p:nvSpPr>
        <p:spPr>
          <a:xfrm>
            <a:off x="228600" y="419100"/>
            <a:ext cx="1219835" cy="9525635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텍스트 상자 18"/>
          <p:cNvSpPr txBox="1">
            <a:spLocks/>
          </p:cNvSpPr>
          <p:nvPr/>
        </p:nvSpPr>
        <p:spPr>
          <a:xfrm>
            <a:off x="381000" y="723900"/>
            <a:ext cx="923925" cy="8428355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>
                <a:solidFill>
                  <a:srgbClr val="A3A3A3"/>
                </a:solidFill>
              </a:rPr>
              <a:t>BAKERY   PORTFOLIO           </a:t>
            </a:r>
            <a:endParaRPr lang="ko-KR" altLang="en-US" sz="4800">
              <a:solidFill>
                <a:srgbClr val="A3A3A3"/>
              </a:solidFill>
            </a:endParaRPr>
          </a:p>
        </p:txBody>
      </p:sp>
      <p:sp>
        <p:nvSpPr>
          <p:cNvPr id="8" name="텍스트 상자 21"/>
          <p:cNvSpPr txBox="1">
            <a:spLocks/>
          </p:cNvSpPr>
          <p:nvPr/>
        </p:nvSpPr>
        <p:spPr>
          <a:xfrm>
            <a:off x="1752600" y="910590"/>
            <a:ext cx="3658234" cy="831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dirty="0">
                <a:solidFill>
                  <a:srgbClr val="FFDCE6"/>
                </a:solidFill>
                <a:latin typeface="HY강B" charset="0"/>
                <a:ea typeface="HY강B" charset="0"/>
              </a:rPr>
              <a:t>기획</a:t>
            </a:r>
          </a:p>
        </p:txBody>
      </p:sp>
      <p:sp>
        <p:nvSpPr>
          <p:cNvPr id="9" name="도형 22"/>
          <p:cNvSpPr>
            <a:spLocks/>
          </p:cNvSpPr>
          <p:nvPr/>
        </p:nvSpPr>
        <p:spPr>
          <a:xfrm flipH="1">
            <a:off x="1797382" y="1790700"/>
            <a:ext cx="107618" cy="81280"/>
          </a:xfrm>
          <a:prstGeom prst="ellipse">
            <a:avLst/>
          </a:prstGeom>
          <a:solidFill>
            <a:srgbClr val="5F636C"/>
          </a:solidFill>
          <a:ln w="25400" cap="flat" cmpd="sng">
            <a:solidFill>
              <a:srgbClr val="5F636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텍스트 상자 23"/>
          <p:cNvSpPr txBox="1">
            <a:spLocks/>
          </p:cNvSpPr>
          <p:nvPr/>
        </p:nvSpPr>
        <p:spPr>
          <a:xfrm>
            <a:off x="2102817" y="1646872"/>
            <a:ext cx="287020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dirty="0" err="1">
                <a:solidFill>
                  <a:srgbClr val="5F636C"/>
                </a:solidFill>
                <a:latin typeface="HY강B" charset="0"/>
                <a:ea typeface="HY강B" charset="0"/>
              </a:rPr>
              <a:t>프로토타입</a:t>
            </a: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 </a:t>
            </a:r>
            <a:r>
              <a:rPr lang="en-US" altLang="ko-KR" dirty="0">
                <a:solidFill>
                  <a:srgbClr val="5F636C"/>
                </a:solidFill>
                <a:latin typeface="HY강B" charset="0"/>
                <a:ea typeface="HY강B" charset="0"/>
              </a:rPr>
              <a:t>[ </a:t>
            </a:r>
            <a:r>
              <a:rPr lang="en-US" altLang="ko-KR" dirty="0" smtClean="0">
                <a:solidFill>
                  <a:srgbClr val="5F636C"/>
                </a:solidFill>
                <a:latin typeface="HY강B" charset="0"/>
                <a:ea typeface="HY강B" charset="0"/>
              </a:rPr>
              <a:t>MAIN PAGE </a:t>
            </a:r>
            <a:r>
              <a:rPr lang="en-US" altLang="ko-KR" dirty="0">
                <a:solidFill>
                  <a:srgbClr val="5F636C"/>
                </a:solidFill>
                <a:latin typeface="HY강B" charset="0"/>
                <a:ea typeface="HY강B" charset="0"/>
              </a:rPr>
              <a:t>]</a:t>
            </a:r>
            <a:endParaRPr lang="ko-KR" altLang="en-US" dirty="0">
              <a:solidFill>
                <a:srgbClr val="5F636C"/>
              </a:solidFill>
              <a:latin typeface="HY강B" charset="0"/>
              <a:ea typeface="HY강B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52"/>
          <a:stretch/>
        </p:blipFill>
        <p:spPr>
          <a:xfrm>
            <a:off x="5715000" y="649160"/>
            <a:ext cx="4929374" cy="90342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82"/>
          <a:stretch/>
        </p:blipFill>
        <p:spPr>
          <a:xfrm>
            <a:off x="11494498" y="451597"/>
            <a:ext cx="4583702" cy="9406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24"/>
          <p:cNvSpPr>
            <a:spLocks/>
          </p:cNvSpPr>
          <p:nvPr/>
        </p:nvSpPr>
        <p:spPr>
          <a:xfrm>
            <a:off x="228600" y="419100"/>
            <a:ext cx="1219835" cy="9525635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텍스트 상자 25"/>
          <p:cNvSpPr txBox="1">
            <a:spLocks/>
          </p:cNvSpPr>
          <p:nvPr/>
        </p:nvSpPr>
        <p:spPr>
          <a:xfrm>
            <a:off x="381000" y="723900"/>
            <a:ext cx="923925" cy="8428355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>
                <a:solidFill>
                  <a:srgbClr val="A3A3A3"/>
                </a:solidFill>
              </a:rPr>
              <a:t>BAKERY   PORTFOLIO           </a:t>
            </a:r>
            <a:endParaRPr lang="ko-KR" altLang="en-US" sz="4800">
              <a:solidFill>
                <a:srgbClr val="A3A3A3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00800" y="5829300"/>
            <a:ext cx="76200" cy="442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364" r="-2315" b="64000"/>
          <a:stretch/>
        </p:blipFill>
        <p:spPr>
          <a:xfrm>
            <a:off x="4856437" y="1104900"/>
            <a:ext cx="4482211" cy="75126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033" r="-2664"/>
          <a:stretch/>
        </p:blipFill>
        <p:spPr>
          <a:xfrm>
            <a:off x="13258800" y="1257300"/>
            <a:ext cx="4038600" cy="73983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554" r="-1194" b="29598"/>
          <a:stretch/>
        </p:blipFill>
        <p:spPr>
          <a:xfrm>
            <a:off x="8996848" y="1257300"/>
            <a:ext cx="4261951" cy="7398384"/>
          </a:xfrm>
          <a:prstGeom prst="rect">
            <a:avLst/>
          </a:prstGeom>
        </p:spPr>
      </p:pic>
      <p:sp>
        <p:nvSpPr>
          <p:cNvPr id="15" name="텍스트 상자 21"/>
          <p:cNvSpPr txBox="1">
            <a:spLocks/>
          </p:cNvSpPr>
          <p:nvPr/>
        </p:nvSpPr>
        <p:spPr>
          <a:xfrm>
            <a:off x="1752600" y="910590"/>
            <a:ext cx="3658234" cy="831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dirty="0" smtClean="0">
                <a:solidFill>
                  <a:srgbClr val="FFDCE6"/>
                </a:solidFill>
                <a:latin typeface="HY강B" charset="0"/>
                <a:ea typeface="HY강B" charset="0"/>
              </a:rPr>
              <a:t>기획</a:t>
            </a:r>
            <a:endParaRPr lang="ko-KR" altLang="en-US" sz="4800" dirty="0">
              <a:solidFill>
                <a:srgbClr val="FFDCE6"/>
              </a:solidFill>
              <a:latin typeface="HY강B" charset="0"/>
              <a:ea typeface="HY강B" charset="0"/>
            </a:endParaRPr>
          </a:p>
        </p:txBody>
      </p:sp>
      <p:sp>
        <p:nvSpPr>
          <p:cNvPr id="16" name="도형 22"/>
          <p:cNvSpPr>
            <a:spLocks/>
          </p:cNvSpPr>
          <p:nvPr/>
        </p:nvSpPr>
        <p:spPr>
          <a:xfrm flipH="1">
            <a:off x="1797382" y="1790700"/>
            <a:ext cx="107618" cy="81280"/>
          </a:xfrm>
          <a:prstGeom prst="ellipse">
            <a:avLst/>
          </a:prstGeom>
          <a:solidFill>
            <a:srgbClr val="5F636C"/>
          </a:solidFill>
          <a:ln w="25400" cap="flat" cmpd="sng">
            <a:solidFill>
              <a:srgbClr val="5F636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8" name="텍스트 상자 23"/>
          <p:cNvSpPr txBox="1">
            <a:spLocks/>
          </p:cNvSpPr>
          <p:nvPr/>
        </p:nvSpPr>
        <p:spPr>
          <a:xfrm>
            <a:off x="2102817" y="1646872"/>
            <a:ext cx="287020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dirty="0" err="1">
                <a:solidFill>
                  <a:srgbClr val="5F636C"/>
                </a:solidFill>
                <a:latin typeface="HY강B" charset="0"/>
                <a:ea typeface="HY강B" charset="0"/>
              </a:rPr>
              <a:t>프로토타입</a:t>
            </a: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 </a:t>
            </a:r>
            <a:r>
              <a:rPr lang="en-US" altLang="ko-KR" dirty="0">
                <a:solidFill>
                  <a:srgbClr val="5F636C"/>
                </a:solidFill>
                <a:latin typeface="HY강B" charset="0"/>
                <a:ea typeface="HY강B" charset="0"/>
              </a:rPr>
              <a:t>[ </a:t>
            </a:r>
            <a:r>
              <a:rPr lang="en-US" altLang="ko-KR" dirty="0" smtClean="0">
                <a:solidFill>
                  <a:srgbClr val="5F636C"/>
                </a:solidFill>
                <a:latin typeface="HY강B" charset="0"/>
                <a:ea typeface="HY강B" charset="0"/>
              </a:rPr>
              <a:t>MAIN PAGE </a:t>
            </a:r>
            <a:r>
              <a:rPr lang="en-US" altLang="ko-KR" dirty="0">
                <a:solidFill>
                  <a:srgbClr val="5F636C"/>
                </a:solidFill>
                <a:latin typeface="HY강B" charset="0"/>
                <a:ea typeface="HY강B" charset="0"/>
              </a:rPr>
              <a:t>]</a:t>
            </a:r>
            <a:endParaRPr lang="ko-KR" altLang="en-US" dirty="0">
              <a:solidFill>
                <a:srgbClr val="5F636C"/>
              </a:solidFill>
              <a:latin typeface="HY강B" charset="0"/>
              <a:ea typeface="HY강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3"/>
          <p:cNvSpPr>
            <a:spLocks/>
          </p:cNvSpPr>
          <p:nvPr/>
        </p:nvSpPr>
        <p:spPr>
          <a:xfrm>
            <a:off x="228600" y="419100"/>
            <a:ext cx="1219835" cy="9525635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텍스트 상자 44"/>
          <p:cNvSpPr txBox="1">
            <a:spLocks/>
          </p:cNvSpPr>
          <p:nvPr/>
        </p:nvSpPr>
        <p:spPr>
          <a:xfrm>
            <a:off x="382905" y="723900"/>
            <a:ext cx="922020" cy="8428355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>
                <a:solidFill>
                  <a:srgbClr val="A3A3A3"/>
                </a:solidFill>
              </a:rPr>
              <a:t>BAKERY   PORTFOLIO           </a:t>
            </a:r>
            <a:endParaRPr lang="ko-KR" altLang="en-US" sz="4800">
              <a:solidFill>
                <a:srgbClr val="A3A3A3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2428"/>
          <a:stretch/>
        </p:blipFill>
        <p:spPr>
          <a:xfrm>
            <a:off x="4433464" y="815342"/>
            <a:ext cx="5916209" cy="8241665"/>
          </a:xfrm>
          <a:prstGeom prst="rect">
            <a:avLst/>
          </a:prstGeom>
        </p:spPr>
      </p:pic>
      <p:sp>
        <p:nvSpPr>
          <p:cNvPr id="9" name="도형 22"/>
          <p:cNvSpPr>
            <a:spLocks/>
          </p:cNvSpPr>
          <p:nvPr/>
        </p:nvSpPr>
        <p:spPr>
          <a:xfrm flipH="1">
            <a:off x="1797382" y="1790700"/>
            <a:ext cx="107618" cy="81280"/>
          </a:xfrm>
          <a:prstGeom prst="ellipse">
            <a:avLst/>
          </a:prstGeom>
          <a:solidFill>
            <a:srgbClr val="5F636C"/>
          </a:solidFill>
          <a:ln w="25400" cap="flat" cmpd="sng">
            <a:solidFill>
              <a:srgbClr val="5F636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텍스트 상자 23"/>
          <p:cNvSpPr txBox="1">
            <a:spLocks/>
          </p:cNvSpPr>
          <p:nvPr/>
        </p:nvSpPr>
        <p:spPr>
          <a:xfrm>
            <a:off x="2102817" y="1646872"/>
            <a:ext cx="287020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dirty="0" smtClean="0">
                <a:solidFill>
                  <a:srgbClr val="5F636C"/>
                </a:solidFill>
                <a:latin typeface="HY강B" charset="0"/>
                <a:ea typeface="HY강B" charset="0"/>
              </a:rPr>
              <a:t>MAIN PAGE </a:t>
            </a:r>
            <a:r>
              <a:rPr lang="ko-KR" altLang="en-US" dirty="0" err="1" smtClean="0">
                <a:solidFill>
                  <a:srgbClr val="5F636C"/>
                </a:solidFill>
                <a:latin typeface="HY강B" charset="0"/>
                <a:ea typeface="HY강B" charset="0"/>
              </a:rPr>
              <a:t>코드구현</a:t>
            </a:r>
            <a:endParaRPr lang="ko-KR" altLang="en-US" dirty="0">
              <a:solidFill>
                <a:srgbClr val="5F636C"/>
              </a:solidFill>
              <a:latin typeface="HY강B" charset="0"/>
              <a:ea typeface="HY강B" charset="0"/>
            </a:endParaRPr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600" y="1123700"/>
            <a:ext cx="4048690" cy="7754432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290" y="1123701"/>
            <a:ext cx="3648710" cy="77544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30729" y="9057007"/>
            <a:ext cx="6781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메인슬라이더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메뉴바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로그인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CSS</a:t>
            </a:r>
            <a:endParaRPr lang="ko-KR" altLang="en-US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8" name="텍스트 상자 29"/>
          <p:cNvSpPr txBox="1">
            <a:spLocks/>
          </p:cNvSpPr>
          <p:nvPr/>
        </p:nvSpPr>
        <p:spPr>
          <a:xfrm>
            <a:off x="2362200" y="912495"/>
            <a:ext cx="3658234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dirty="0">
                <a:solidFill>
                  <a:srgbClr val="FFDCE6"/>
                </a:solidFill>
                <a:latin typeface="HY강B" charset="0"/>
                <a:ea typeface="HY강B" charset="0"/>
              </a:rPr>
              <a:t>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9"/>
          <p:cNvSpPr txBox="1">
            <a:spLocks/>
          </p:cNvSpPr>
          <p:nvPr/>
        </p:nvSpPr>
        <p:spPr>
          <a:xfrm>
            <a:off x="2362200" y="912495"/>
            <a:ext cx="3658234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dirty="0">
                <a:solidFill>
                  <a:srgbClr val="FFDCE6"/>
                </a:solidFill>
                <a:latin typeface="HY강B" charset="0"/>
                <a:ea typeface="HY강B" charset="0"/>
              </a:rPr>
              <a:t>구현</a:t>
            </a:r>
          </a:p>
        </p:txBody>
      </p:sp>
      <p:sp>
        <p:nvSpPr>
          <p:cNvPr id="3" name="도형 30"/>
          <p:cNvSpPr>
            <a:spLocks/>
          </p:cNvSpPr>
          <p:nvPr/>
        </p:nvSpPr>
        <p:spPr>
          <a:xfrm>
            <a:off x="3810000" y="1379855"/>
            <a:ext cx="74930" cy="81280"/>
          </a:xfrm>
          <a:prstGeom prst="ellipse">
            <a:avLst/>
          </a:prstGeom>
          <a:solidFill>
            <a:srgbClr val="5F636C"/>
          </a:solidFill>
          <a:ln w="25400" cap="flat" cmpd="sng">
            <a:solidFill>
              <a:srgbClr val="5F636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텍스트 상자 31"/>
          <p:cNvSpPr txBox="1">
            <a:spLocks/>
          </p:cNvSpPr>
          <p:nvPr/>
        </p:nvSpPr>
        <p:spPr>
          <a:xfrm>
            <a:off x="4038600" y="1224280"/>
            <a:ext cx="266763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SUB PAGE 코드구현</a:t>
            </a:r>
          </a:p>
        </p:txBody>
      </p:sp>
      <p:sp>
        <p:nvSpPr>
          <p:cNvPr id="5" name="도형 32"/>
          <p:cNvSpPr>
            <a:spLocks/>
          </p:cNvSpPr>
          <p:nvPr/>
        </p:nvSpPr>
        <p:spPr>
          <a:xfrm>
            <a:off x="228600" y="419100"/>
            <a:ext cx="1219835" cy="9525635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텍스트 상자 33"/>
          <p:cNvSpPr txBox="1">
            <a:spLocks/>
          </p:cNvSpPr>
          <p:nvPr/>
        </p:nvSpPr>
        <p:spPr>
          <a:xfrm>
            <a:off x="381000" y="723900"/>
            <a:ext cx="923925" cy="8428355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>
                <a:solidFill>
                  <a:srgbClr val="A3A3A3"/>
                </a:solidFill>
              </a:rPr>
              <a:t>BAKERY   PORTFOLIO           </a:t>
            </a:r>
            <a:endParaRPr lang="ko-KR" altLang="en-US" sz="4800">
              <a:solidFill>
                <a:srgbClr val="A3A3A3"/>
              </a:solidFill>
            </a:endParaRP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-3356"/>
            <a:ext cx="3648584" cy="5724772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723865"/>
            <a:ext cx="3648584" cy="4565584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71"/>
          <a:stretch/>
        </p:blipFill>
        <p:spPr>
          <a:xfrm>
            <a:off x="14225632" y="0"/>
            <a:ext cx="3915321" cy="10287000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05000"/>
            <a:ext cx="8162289" cy="7344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24600" y="97155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서브페이지 메뉴 소개 및 구매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CSS</a:t>
            </a:r>
            <a:endParaRPr lang="ko-KR" altLang="en-US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9"/>
          <p:cNvSpPr txBox="1">
            <a:spLocks/>
          </p:cNvSpPr>
          <p:nvPr/>
        </p:nvSpPr>
        <p:spPr>
          <a:xfrm>
            <a:off x="2362200" y="912495"/>
            <a:ext cx="3658234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dirty="0">
                <a:solidFill>
                  <a:srgbClr val="FFDCE6"/>
                </a:solidFill>
                <a:latin typeface="HY강B" charset="0"/>
                <a:ea typeface="HY강B" charset="0"/>
              </a:rPr>
              <a:t>구현</a:t>
            </a:r>
          </a:p>
        </p:txBody>
      </p:sp>
      <p:sp>
        <p:nvSpPr>
          <p:cNvPr id="3" name="도형 30"/>
          <p:cNvSpPr>
            <a:spLocks/>
          </p:cNvSpPr>
          <p:nvPr/>
        </p:nvSpPr>
        <p:spPr>
          <a:xfrm>
            <a:off x="3810000" y="1379855"/>
            <a:ext cx="74930" cy="81280"/>
          </a:xfrm>
          <a:prstGeom prst="ellipse">
            <a:avLst/>
          </a:prstGeom>
          <a:solidFill>
            <a:srgbClr val="5F636C"/>
          </a:solidFill>
          <a:ln w="25400" cap="flat" cmpd="sng">
            <a:solidFill>
              <a:srgbClr val="5F636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텍스트 상자 31"/>
          <p:cNvSpPr txBox="1">
            <a:spLocks/>
          </p:cNvSpPr>
          <p:nvPr/>
        </p:nvSpPr>
        <p:spPr>
          <a:xfrm>
            <a:off x="4038600" y="1224280"/>
            <a:ext cx="266763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SUB PAGE 코드구현</a:t>
            </a:r>
          </a:p>
        </p:txBody>
      </p:sp>
      <p:sp>
        <p:nvSpPr>
          <p:cNvPr id="5" name="도형 32"/>
          <p:cNvSpPr>
            <a:spLocks/>
          </p:cNvSpPr>
          <p:nvPr/>
        </p:nvSpPr>
        <p:spPr>
          <a:xfrm>
            <a:off x="228600" y="419100"/>
            <a:ext cx="1219835" cy="9525635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텍스트 상자 33"/>
          <p:cNvSpPr txBox="1">
            <a:spLocks/>
          </p:cNvSpPr>
          <p:nvPr/>
        </p:nvSpPr>
        <p:spPr>
          <a:xfrm>
            <a:off x="381000" y="723900"/>
            <a:ext cx="923925" cy="8428355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 dirty="0">
                <a:solidFill>
                  <a:srgbClr val="A3A3A3"/>
                </a:solidFill>
              </a:rPr>
              <a:t>BAKERY   PORTFOLIO           </a:t>
            </a:r>
            <a:endParaRPr lang="ko-KR" altLang="en-US" sz="4800" dirty="0">
              <a:solidFill>
                <a:srgbClr val="A3A3A3"/>
              </a:solidFill>
            </a:endParaRPr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928495"/>
            <a:ext cx="6825562" cy="3572278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5500773"/>
            <a:ext cx="6861848" cy="4667901"/>
          </a:xfrm>
          <a:prstGeom prst="rect">
            <a:avLst/>
          </a:prstGeom>
        </p:spPr>
      </p:pic>
      <p:pic>
        <p:nvPicPr>
          <p:cNvPr id="16" name="그림 15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5" r="-2222"/>
          <a:stretch/>
        </p:blipFill>
        <p:spPr>
          <a:xfrm>
            <a:off x="14308275" y="0"/>
            <a:ext cx="3903525" cy="10286999"/>
          </a:xfrm>
          <a:prstGeom prst="rect">
            <a:avLst/>
          </a:prstGeom>
        </p:spPr>
      </p:pic>
      <p:pic>
        <p:nvPicPr>
          <p:cNvPr id="17" name="그림 1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660" y="0"/>
            <a:ext cx="3848637" cy="101686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2417" y="190857"/>
            <a:ext cx="40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상품 리뷰와 문의사항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배송정보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CSS</a:t>
            </a:r>
            <a:endParaRPr lang="ko-KR" altLang="en-US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42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35"/>
          <p:cNvSpPr>
            <a:spLocks/>
          </p:cNvSpPr>
          <p:nvPr/>
        </p:nvSpPr>
        <p:spPr>
          <a:xfrm>
            <a:off x="228600" y="419100"/>
            <a:ext cx="1219835" cy="9525635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텍스트 상자 36"/>
          <p:cNvSpPr txBox="1">
            <a:spLocks/>
          </p:cNvSpPr>
          <p:nvPr/>
        </p:nvSpPr>
        <p:spPr>
          <a:xfrm>
            <a:off x="381000" y="723900"/>
            <a:ext cx="923925" cy="8428355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>
                <a:solidFill>
                  <a:srgbClr val="A3A3A3"/>
                </a:solidFill>
              </a:rPr>
              <a:t>BAKERY   PORTFOLIO           </a:t>
            </a:r>
            <a:endParaRPr lang="ko-KR" altLang="en-US" sz="4800">
              <a:solidFill>
                <a:srgbClr val="A3A3A3"/>
              </a:solidFill>
            </a:endParaRPr>
          </a:p>
        </p:txBody>
      </p:sp>
      <p:sp>
        <p:nvSpPr>
          <p:cNvPr id="4" name="텍스트 상자 37"/>
          <p:cNvSpPr txBox="1">
            <a:spLocks/>
          </p:cNvSpPr>
          <p:nvPr/>
        </p:nvSpPr>
        <p:spPr>
          <a:xfrm>
            <a:off x="2362200" y="912495"/>
            <a:ext cx="3658234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dirty="0">
                <a:solidFill>
                  <a:srgbClr val="FFDCE6"/>
                </a:solidFill>
                <a:latin typeface="HY강B" charset="0"/>
                <a:ea typeface="HY강B" charset="0"/>
              </a:rPr>
              <a:t>구현</a:t>
            </a:r>
          </a:p>
        </p:txBody>
      </p:sp>
      <p:sp>
        <p:nvSpPr>
          <p:cNvPr id="5" name="도형 38"/>
          <p:cNvSpPr>
            <a:spLocks/>
          </p:cNvSpPr>
          <p:nvPr/>
        </p:nvSpPr>
        <p:spPr>
          <a:xfrm>
            <a:off x="3810000" y="1379855"/>
            <a:ext cx="74930" cy="81280"/>
          </a:xfrm>
          <a:prstGeom prst="ellipse">
            <a:avLst/>
          </a:prstGeom>
          <a:solidFill>
            <a:srgbClr val="5F636C"/>
          </a:solidFill>
          <a:ln w="25400" cap="flat" cmpd="sng">
            <a:solidFill>
              <a:srgbClr val="5F636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텍스트 상자 39"/>
          <p:cNvSpPr txBox="1">
            <a:spLocks/>
          </p:cNvSpPr>
          <p:nvPr/>
        </p:nvSpPr>
        <p:spPr>
          <a:xfrm>
            <a:off x="4038600" y="1224280"/>
            <a:ext cx="266763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FOOTER 코드구현</a:t>
            </a:r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35" y="3034120"/>
            <a:ext cx="9927136" cy="5004980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114" y="57467"/>
            <a:ext cx="4688115" cy="10248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66525" y="9760069"/>
            <a:ext cx="579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이미지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로고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메뉴바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CSS</a:t>
            </a:r>
            <a:endParaRPr lang="ko-KR" altLang="en-US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45"/>
          <p:cNvSpPr txBox="1">
            <a:spLocks/>
          </p:cNvSpPr>
          <p:nvPr/>
        </p:nvSpPr>
        <p:spPr>
          <a:xfrm>
            <a:off x="2362200" y="1191759"/>
            <a:ext cx="3658235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dirty="0">
                <a:solidFill>
                  <a:srgbClr val="FFDCE6"/>
                </a:solidFill>
                <a:latin typeface="HY강B" charset="0"/>
                <a:ea typeface="HY강B" charset="0"/>
              </a:rPr>
              <a:t>평가</a:t>
            </a:r>
          </a:p>
        </p:txBody>
      </p:sp>
      <p:sp>
        <p:nvSpPr>
          <p:cNvPr id="3" name="도형 46"/>
          <p:cNvSpPr>
            <a:spLocks/>
          </p:cNvSpPr>
          <p:nvPr/>
        </p:nvSpPr>
        <p:spPr>
          <a:xfrm>
            <a:off x="3810000" y="1562100"/>
            <a:ext cx="74930" cy="81280"/>
          </a:xfrm>
          <a:prstGeom prst="ellipse">
            <a:avLst/>
          </a:prstGeom>
          <a:solidFill>
            <a:srgbClr val="5F636C"/>
          </a:solidFill>
          <a:ln w="25400" cap="flat" cmpd="sng">
            <a:solidFill>
              <a:srgbClr val="5F636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텍스트 상자 47"/>
          <p:cNvSpPr txBox="1">
            <a:spLocks/>
          </p:cNvSpPr>
          <p:nvPr/>
        </p:nvSpPr>
        <p:spPr>
          <a:xfrm>
            <a:off x="4038600" y="1409700"/>
            <a:ext cx="266763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평가 및 후기</a:t>
            </a:r>
          </a:p>
        </p:txBody>
      </p:sp>
      <p:sp>
        <p:nvSpPr>
          <p:cNvPr id="5" name="도형 1"/>
          <p:cNvSpPr>
            <a:spLocks/>
          </p:cNvSpPr>
          <p:nvPr/>
        </p:nvSpPr>
        <p:spPr>
          <a:xfrm>
            <a:off x="2514282" y="3314700"/>
            <a:ext cx="13107035" cy="5638800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텍스트 상자 3"/>
          <p:cNvSpPr txBox="1">
            <a:spLocks/>
          </p:cNvSpPr>
          <p:nvPr/>
        </p:nvSpPr>
        <p:spPr>
          <a:xfrm rot="16200000">
            <a:off x="8605836" y="3463895"/>
            <a:ext cx="923925" cy="8428355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 dirty="0">
                <a:solidFill>
                  <a:srgbClr val="A3A3A3"/>
                </a:solidFill>
              </a:rPr>
              <a:t>BAKERY   PORTFOLIO           </a:t>
            </a:r>
            <a:endParaRPr lang="ko-KR" altLang="en-US" sz="4800" dirty="0">
              <a:solidFill>
                <a:srgbClr val="A3A3A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4930" y="4036755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“</a:t>
            </a:r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처음 배운 </a:t>
            </a:r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HTML</a:t>
            </a:r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과 </a:t>
            </a:r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CSS</a:t>
            </a:r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여서 부족한 점이 많은 웹 사이트가 나왔지만 첫번째 쇼핑몰을 만들면서 많은걸 배웠습니다</a:t>
            </a:r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</a:p>
          <a:p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다음 웹사이트는 이번 배움을 기반으로 한층 더 편하고 보기 좋은 사이트를 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만들고 싶습니다</a:t>
            </a:r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.”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936" y="7866334"/>
            <a:ext cx="6947136" cy="3925132"/>
            <a:chOff x="7620936" y="7866334"/>
            <a:chExt cx="6947136" cy="39251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">
              <a:off x="7620936" y="7866334"/>
              <a:ext cx="6947136" cy="39251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7478" y="3848100"/>
            <a:ext cx="8147001" cy="23416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38095"/>
            <a:ext cx="18285714" cy="1010019"/>
            <a:chOff x="0" y="-38095"/>
            <a:chExt cx="18285714" cy="1010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38095"/>
              <a:ext cx="18285714" cy="10100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1485900"/>
            <a:ext cx="5013018" cy="497442"/>
            <a:chOff x="952381" y="3382854"/>
            <a:chExt cx="5013018" cy="4560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3382854"/>
              <a:ext cx="5013018" cy="4560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12818" y="1485900"/>
            <a:ext cx="5062581" cy="456049"/>
            <a:chOff x="6612819" y="3382854"/>
            <a:chExt cx="5013018" cy="4560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2819" y="3382854"/>
              <a:ext cx="5013018" cy="4560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2381" y="4535051"/>
            <a:ext cx="5013018" cy="456049"/>
            <a:chOff x="952381" y="6529101"/>
            <a:chExt cx="5013018" cy="4560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6529101"/>
              <a:ext cx="5013018" cy="4560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12819" y="4535051"/>
            <a:ext cx="5013018" cy="456049"/>
            <a:chOff x="6612819" y="6529101"/>
            <a:chExt cx="5013018" cy="45604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2819" y="6529101"/>
              <a:ext cx="5013018" cy="45604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714286" y="0"/>
            <a:ext cx="5571429" cy="10285714"/>
            <a:chOff x="12714286" y="0"/>
            <a:chExt cx="5571429" cy="1028571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4286" y="0"/>
              <a:ext cx="5571429" cy="1028571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400181" y="318541"/>
            <a:ext cx="85726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 smtClean="0">
                <a:solidFill>
                  <a:srgbClr val="A3A3A3"/>
                </a:solidFill>
                <a:latin typeface="Bahnschrift SemiLight SemiConde" panose="020B0502040204020203" pitchFamily="34" charset="0"/>
              </a:rPr>
              <a:t>Yj</a:t>
            </a:r>
            <a:r>
              <a:rPr lang="en-US" altLang="ko-KR" sz="4800" dirty="0" smtClean="0">
                <a:solidFill>
                  <a:srgbClr val="A3A3A3"/>
                </a:solidFill>
                <a:latin typeface="Bahnschrift SemiLight SemiConde" panose="020B0502040204020203" pitchFamily="34" charset="0"/>
              </a:rPr>
              <a:t>     Bakery     </a:t>
            </a:r>
            <a:r>
              <a:rPr lang="en-US" altLang="ko-KR" sz="4800" dirty="0">
                <a:solidFill>
                  <a:srgbClr val="A3A3A3"/>
                </a:solidFill>
                <a:latin typeface="Bahnschrift SemiLight SemiConde" panose="020B0502040204020203" pitchFamily="34" charset="0"/>
              </a:rPr>
              <a:t>Contents</a:t>
            </a:r>
            <a:endParaRPr lang="ko-KR" altLang="en-US" sz="4800" dirty="0">
              <a:solidFill>
                <a:srgbClr val="A3A3A3"/>
              </a:solidFill>
              <a:latin typeface="Bahnschrift SemiLight SemiConde" panose="020B0502040204020203" pitchFamily="34" charset="0"/>
            </a:endParaRPr>
          </a:p>
          <a:p>
            <a:endParaRPr lang="en-US" altLang="ko-KR" sz="2000" dirty="0" smtClean="0">
              <a:solidFill>
                <a:srgbClr val="A39095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09514" y="1573768"/>
            <a:ext cx="270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 </a:t>
            </a:r>
            <a:r>
              <a:rPr lang="ko-KR" altLang="en-US" dirty="0" err="1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주제선정</a:t>
            </a:r>
            <a:endParaRPr lang="ko-KR" altLang="en-US" dirty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52380" y="2141614"/>
            <a:ext cx="5013019" cy="1782686"/>
          </a:xfrm>
          <a:prstGeom prst="rect">
            <a:avLst/>
          </a:prstGeom>
          <a:solidFill>
            <a:srgbClr val="F3CDD7"/>
          </a:solidFill>
          <a:ln>
            <a:solidFill>
              <a:srgbClr val="F3C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CDD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0800" y="2792968"/>
            <a:ext cx="33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브레인스토밍</a:t>
            </a:r>
            <a:endParaRPr lang="ko-KR" altLang="en-US" dirty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0" y="1573768"/>
            <a:ext cx="373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 </a:t>
            </a:r>
            <a:r>
              <a:rPr lang="ko-KR" altLang="en-US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자료조사</a:t>
            </a:r>
            <a:endParaRPr lang="ko-KR" altLang="en-US" dirty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607982" y="2141614"/>
            <a:ext cx="5067417" cy="1782686"/>
          </a:xfrm>
          <a:prstGeom prst="rect">
            <a:avLst/>
          </a:prstGeom>
          <a:solidFill>
            <a:srgbClr val="D5E1FF"/>
          </a:solidFill>
          <a:ln>
            <a:solidFill>
              <a:srgbClr val="D5E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CDD7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15200" y="2476500"/>
            <a:ext cx="3429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시장조사</a:t>
            </a:r>
            <a:endParaRPr lang="en-US" altLang="ko-KR" dirty="0" smtClean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endParaRPr lang="en-US" altLang="ko-KR" dirty="0" smtClean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endParaRPr lang="en-US" altLang="ko-KR" sz="800" dirty="0" smtClean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dirty="0" err="1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향후전망</a:t>
            </a:r>
            <a:endParaRPr lang="ko-KR" altLang="en-US" dirty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1200" y="462176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 </a:t>
            </a:r>
            <a:r>
              <a:rPr lang="ko-KR" altLang="en-US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</a:t>
            </a:r>
            <a:endParaRPr lang="ko-KR" altLang="en-US" dirty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48600" y="46101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 </a:t>
            </a:r>
            <a:r>
              <a:rPr lang="ko-KR" altLang="en-US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</a:t>
            </a:r>
            <a:endParaRPr lang="ko-KR" altLang="en-US" dirty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52380" y="5219700"/>
            <a:ext cx="5013019" cy="1782686"/>
          </a:xfrm>
          <a:prstGeom prst="rect">
            <a:avLst/>
          </a:prstGeom>
          <a:solidFill>
            <a:srgbClr val="FFDEC2"/>
          </a:solidFill>
          <a:ln>
            <a:solidFill>
              <a:srgbClr val="FFDE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CDD7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5342572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페르소나</a:t>
            </a:r>
            <a:endParaRPr lang="en-US" altLang="ko-KR" dirty="0" smtClean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endParaRPr lang="en-US" altLang="ko-KR" dirty="0" smtClean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와이어프레임</a:t>
            </a:r>
            <a:endParaRPr lang="en-US" altLang="ko-KR" dirty="0" smtClean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endParaRPr lang="en-US" altLang="ko-KR" dirty="0" smtClean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dirty="0" err="1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프로토타입</a:t>
            </a:r>
            <a:endParaRPr lang="ko-KR" altLang="en-US" dirty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07982" y="5219700"/>
            <a:ext cx="5017855" cy="1782686"/>
          </a:xfrm>
          <a:prstGeom prst="rect">
            <a:avLst/>
          </a:prstGeom>
          <a:solidFill>
            <a:srgbClr val="E2C3E7"/>
          </a:solidFill>
          <a:ln>
            <a:solidFill>
              <a:srgbClr val="E2C3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CDD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0990" y="5591153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COLOR</a:t>
            </a:r>
            <a:r>
              <a:rPr lang="ko-KR" altLang="en-US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SYSTEM</a:t>
            </a:r>
          </a:p>
          <a:p>
            <a:pPr algn="ctr"/>
            <a:endParaRPr lang="en-US" altLang="ko-KR" dirty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ko-KR" altLang="en-US" dirty="0" err="1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코드구현</a:t>
            </a:r>
            <a:endParaRPr lang="ko-KR" altLang="en-US" dirty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5" name="그룹 1001"/>
          <p:cNvGrpSpPr/>
          <p:nvPr/>
        </p:nvGrpSpPr>
        <p:grpSpPr>
          <a:xfrm>
            <a:off x="3782525" y="7374456"/>
            <a:ext cx="5013018" cy="497442"/>
            <a:chOff x="952381" y="3382854"/>
            <a:chExt cx="5013018" cy="456049"/>
          </a:xfrm>
        </p:grpSpPr>
        <p:pic>
          <p:nvPicPr>
            <p:cNvPr id="26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3382854"/>
              <a:ext cx="5013018" cy="456049"/>
            </a:xfrm>
            <a:prstGeom prst="rect">
              <a:avLst/>
            </a:prstGeom>
          </p:spPr>
        </p:pic>
      </p:grpSp>
      <p:sp>
        <p:nvSpPr>
          <p:cNvPr id="27" name="직사각형 26"/>
          <p:cNvSpPr/>
          <p:nvPr/>
        </p:nvSpPr>
        <p:spPr>
          <a:xfrm>
            <a:off x="3782525" y="8064104"/>
            <a:ext cx="5013019" cy="1782686"/>
          </a:xfrm>
          <a:prstGeom prst="rect">
            <a:avLst/>
          </a:prstGeom>
          <a:solidFill>
            <a:srgbClr val="F3CDD7"/>
          </a:solidFill>
          <a:ln>
            <a:solidFill>
              <a:srgbClr val="F3CD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CDD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741584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05 </a:t>
            </a:r>
            <a:r>
              <a:rPr lang="ko-KR" altLang="en-US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평가</a:t>
            </a:r>
            <a:endParaRPr lang="ko-KR" altLang="en-US" dirty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87249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F636C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평가 및 후기</a:t>
            </a:r>
            <a:endParaRPr lang="ko-KR" altLang="en-US" dirty="0">
              <a:solidFill>
                <a:srgbClr val="5F636C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0" y="216068"/>
            <a:ext cx="975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 smtClean="0">
                <a:solidFill>
                  <a:srgbClr val="5F636C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Yj</a:t>
            </a:r>
            <a:r>
              <a:rPr lang="en-US" altLang="ko-KR" sz="4800" dirty="0" smtClean="0">
                <a:solidFill>
                  <a:srgbClr val="5F636C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  Bakery   Contents</a:t>
            </a:r>
            <a:endParaRPr lang="ko-KR" altLang="en-US" sz="4800" dirty="0">
              <a:solidFill>
                <a:srgbClr val="5F636C"/>
              </a:solidFill>
              <a:latin typeface="Adobe Heiti Std R" panose="020B04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1211743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>
                <a:solidFill>
                  <a:srgbClr val="FFDCE6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주제선정</a:t>
            </a:r>
            <a:endParaRPr lang="en-US" altLang="ko-KR" sz="4800" dirty="0">
              <a:solidFill>
                <a:srgbClr val="FFDCE6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514600" y="2319739"/>
            <a:ext cx="74165" cy="80561"/>
          </a:xfrm>
          <a:prstGeom prst="ellipse">
            <a:avLst/>
          </a:prstGeom>
          <a:solidFill>
            <a:srgbClr val="5F636C"/>
          </a:solidFill>
          <a:ln>
            <a:solidFill>
              <a:srgbClr val="5F6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3200" y="21717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브레인스토밍</a:t>
            </a:r>
            <a:endParaRPr lang="ko-KR" altLang="en-US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810000" y="7581900"/>
            <a:ext cx="5638800" cy="0"/>
          </a:xfrm>
          <a:prstGeom prst="line">
            <a:avLst/>
          </a:prstGeom>
          <a:ln>
            <a:solidFill>
              <a:srgbClr val="FFDCE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448800" y="7581900"/>
            <a:ext cx="304800" cy="228600"/>
          </a:xfrm>
          <a:prstGeom prst="line">
            <a:avLst/>
          </a:prstGeom>
          <a:ln>
            <a:solidFill>
              <a:srgbClr val="FFDCE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9753600" y="7581900"/>
            <a:ext cx="228600" cy="228600"/>
          </a:xfrm>
          <a:prstGeom prst="line">
            <a:avLst/>
          </a:prstGeom>
          <a:ln>
            <a:solidFill>
              <a:srgbClr val="FFDCE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9982200" y="7581900"/>
            <a:ext cx="5257800" cy="0"/>
          </a:xfrm>
          <a:prstGeom prst="line">
            <a:avLst/>
          </a:prstGeom>
          <a:ln>
            <a:solidFill>
              <a:srgbClr val="FFDCE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28600" y="419100"/>
            <a:ext cx="1219200" cy="9525000"/>
          </a:xfrm>
          <a:prstGeom prst="rect">
            <a:avLst/>
          </a:prstGeom>
          <a:solidFill>
            <a:srgbClr val="FFDCE6"/>
          </a:solidFill>
          <a:ln>
            <a:solidFill>
              <a:srgbClr val="FF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" y="723900"/>
            <a:ext cx="923330" cy="84275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A3A3A3"/>
                </a:solidFill>
              </a:rPr>
              <a:t>BAKERY   PORTFOLIO           </a:t>
            </a:r>
            <a:endParaRPr lang="ko-KR" altLang="en-US" sz="4800" dirty="0">
              <a:solidFill>
                <a:srgbClr val="A3A3A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7362" y="2413101"/>
            <a:ext cx="303471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글루텐</a:t>
            </a:r>
            <a:r>
              <a:rPr lang="ko-KR" altLang="en-US" sz="43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43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free</a:t>
            </a:r>
            <a:endParaRPr lang="ko-KR" altLang="en-US" sz="43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65823" y="2415923"/>
            <a:ext cx="1828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홈 카페</a:t>
            </a:r>
            <a:endParaRPr lang="ko-KR" altLang="en-US" sz="38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61799" y="3699060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비건</a:t>
            </a:r>
            <a:endParaRPr lang="ko-KR" altLang="en-US" sz="40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78865" y="5923927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동물복지</a:t>
            </a:r>
            <a:endParaRPr lang="ko-KR" altLang="en-US" sz="36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82743" y="552344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코로나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19</a:t>
            </a:r>
            <a:endParaRPr lang="ko-KR" altLang="en-US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723222" y="4058188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다양성</a:t>
            </a:r>
            <a:endParaRPr lang="ko-KR" altLang="en-US" sz="28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09742" y="4374981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디자인</a:t>
            </a:r>
            <a:endParaRPr lang="ko-KR" altLang="en-US" sz="28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18559" y="613521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인스타그램</a:t>
            </a:r>
            <a:endParaRPr lang="ko-KR" altLang="en-US" sz="28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88086" y="3909179"/>
            <a:ext cx="2057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배송</a:t>
            </a:r>
            <a:endParaRPr lang="ko-KR" altLang="en-US" sz="26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281263" y="493179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친환경</a:t>
            </a:r>
            <a:endParaRPr lang="ko-KR" altLang="en-US" sz="36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28017" y="31573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맛</a:t>
            </a:r>
            <a:endParaRPr lang="ko-KR" altLang="en-US" sz="24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297932" y="5851348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건강</a:t>
            </a:r>
            <a:endParaRPr lang="ko-KR" altLang="en-US" sz="28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09957" y="6538689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디저트</a:t>
            </a:r>
            <a:endParaRPr lang="ko-KR" altLang="en-US" sz="40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30000" y="408688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선물</a:t>
            </a:r>
            <a:endParaRPr lang="ko-KR" altLang="en-US" sz="28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5172" y="318503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즐거움</a:t>
            </a:r>
            <a:endParaRPr lang="ko-KR" altLang="en-US" sz="28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86799" y="4501514"/>
            <a:ext cx="256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인터넷 쇼핑</a:t>
            </a:r>
            <a:endParaRPr lang="ko-KR" altLang="en-US" sz="32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76263" y="516225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어린이</a:t>
            </a:r>
            <a:endParaRPr lang="ko-KR" altLang="en-US" sz="32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002319" y="3213925"/>
            <a:ext cx="18984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홈 파티</a:t>
            </a:r>
            <a:endParaRPr lang="ko-KR" altLang="en-US" sz="35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1030" y="3735022"/>
            <a:ext cx="195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알러지</a:t>
            </a:r>
            <a:endParaRPr lang="ko-KR" altLang="en-US" sz="36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1706" y="343623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함께</a:t>
            </a:r>
            <a:endParaRPr lang="ko-KR" altLang="en-US" sz="28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26186" y="6177186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유행</a:t>
            </a:r>
            <a:endParaRPr lang="ko-KR" altLang="en-US" sz="25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12760" y="5068999"/>
            <a:ext cx="237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크리스마스</a:t>
            </a:r>
            <a:endParaRPr lang="ko-KR" altLang="en-US" sz="32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02805" y="510075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가족</a:t>
            </a:r>
            <a:endParaRPr lang="ko-KR" altLang="en-US" sz="28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08530" y="5851348"/>
            <a:ext cx="172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가격</a:t>
            </a:r>
            <a:endParaRPr lang="ko-KR" altLang="en-US" sz="24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72126" y="2523772"/>
            <a:ext cx="2593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환경</a:t>
            </a:r>
            <a:endParaRPr lang="ko-KR" altLang="en-US" sz="32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95646" y="8250597"/>
            <a:ext cx="8395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‘</a:t>
            </a:r>
            <a:r>
              <a:rPr lang="ko-KR" altLang="en-US" sz="32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누구나 안심하고 즐기는 달콤한 디저트</a:t>
            </a:r>
            <a:r>
              <a:rPr lang="en-US" altLang="ko-KR" sz="3200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’</a:t>
            </a:r>
            <a:endParaRPr lang="ko-KR" altLang="en-US" sz="3200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419100"/>
            <a:ext cx="1219200" cy="9525000"/>
          </a:xfrm>
          <a:prstGeom prst="rect">
            <a:avLst/>
          </a:prstGeom>
          <a:solidFill>
            <a:srgbClr val="FFDCE6"/>
          </a:solidFill>
          <a:ln>
            <a:solidFill>
              <a:srgbClr val="FF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723900"/>
            <a:ext cx="923330" cy="84275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A3A3A3"/>
                </a:solidFill>
              </a:rPr>
              <a:t>BAKERY   PORTFOLIO           </a:t>
            </a:r>
            <a:endParaRPr lang="ko-KR" altLang="en-US" sz="4800" dirty="0">
              <a:solidFill>
                <a:srgbClr val="A3A3A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200" y="11811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rgbClr val="FFDCE6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자료조사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3200" y="21717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시장조사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전망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ko-KR" altLang="en-US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514600" y="2319739"/>
            <a:ext cx="74165" cy="80561"/>
          </a:xfrm>
          <a:prstGeom prst="ellipse">
            <a:avLst/>
          </a:prstGeom>
          <a:solidFill>
            <a:srgbClr val="5F636C"/>
          </a:solidFill>
          <a:ln>
            <a:solidFill>
              <a:srgbClr val="5F6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62200" y="4207788"/>
            <a:ext cx="10515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건강한 지구와 건강한 삶을 위해 비건 식단을 실천하는 사람들이 많아지고 있는 요즘</a:t>
            </a:r>
            <a:r>
              <a:rPr lang="en-US" altLang="ko-KR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100% </a:t>
            </a:r>
            <a:r>
              <a:rPr lang="ko-KR" altLang="en-US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식물성 메뉴를 제공하는 빵 맛집도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생기고 있다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</a:p>
          <a:p>
            <a:endParaRPr lang="en-US" altLang="ko-KR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SNS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 통해 </a:t>
            </a:r>
            <a:r>
              <a:rPr lang="ko-KR" altLang="en-US" dirty="0" err="1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비건은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MZ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세대에게 또 다른 유행과 마찬가지다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오프라인 매장으로도 점점 늘고 있는 추세이지만 코로나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19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 인해 외출을 자제하는 시국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홈카페를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즐기며 </a:t>
            </a:r>
            <a:r>
              <a:rPr lang="ko-KR" altLang="en-US" dirty="0" err="1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인스타그램에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업로드는 하는 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2030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도 늘고 있다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  <a:p>
            <a:r>
              <a:rPr lang="en-US" altLang="ko-KR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Yj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Bakery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는 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비건과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글루텐</a:t>
            </a:r>
            <a:r>
              <a:rPr lang="ko-KR" altLang="en-US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프리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케이크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머핀부터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비건도넛으로 </a:t>
            </a:r>
            <a:r>
              <a:rPr lang="ko-KR" altLang="en-US" dirty="0" err="1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초코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비트바나나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트윙클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종으로 구성되어 있으며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쿠키 또한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비건 소비 트렌드에 맞춰 밀가루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설탕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버터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우유를 대신해 식물성 원료인 쌀가루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무설탕 두유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비정제원당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코코아버터등을 사용해 만들어졌다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endParaRPr lang="en-US" altLang="ko-KR" dirty="0">
              <a:solidFill>
                <a:srgbClr val="A3A3A3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해당 제품들은 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en-US" altLang="ko-KR" dirty="0" err="1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Yj</a:t>
            </a:r>
            <a:r>
              <a:rPr lang="en-US" altLang="ko-KR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Bakery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온라인 쇼핑몰에서 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판매되고 있으며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바쁜 현대인들의 아침 </a:t>
            </a:r>
            <a:r>
              <a:rPr lang="ko-KR" altLang="en-US" dirty="0" err="1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간편식뿐만</a:t>
            </a:r>
            <a:r>
              <a:rPr lang="ko-KR" altLang="en-US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아니라 아이들의 든든한 건강 </a:t>
            </a:r>
            <a:r>
              <a:rPr lang="ko-KR" altLang="en-US" dirty="0" err="1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빵간식</a:t>
            </a:r>
            <a:r>
              <a:rPr lang="en-US" altLang="ko-KR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남녀노소 누구나 부담 없이 즐길 수 있도록 만들어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졌다</a:t>
            </a:r>
            <a:r>
              <a:rPr lang="en-US" altLang="ko-KR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ko-KR" altLang="en-US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ko-KR" altLang="en-US" dirty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en-US" altLang="ko-KR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100%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식물성 재료를 사용해 딸기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라즈베리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요거트등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다채로운 맛과 </a:t>
            </a:r>
            <a:r>
              <a:rPr lang="ko-KR" altLang="en-US" dirty="0" err="1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비주얼의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케이크를 맛볼 수 있으며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선물용으로도 인기몰이 중이다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dirty="0" err="1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글루텐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알러지가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있는 사람들도 편안하고 여유로운 달콤함을 즐겨보세요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en-US" altLang="ko-KR" dirty="0">
              <a:solidFill>
                <a:srgbClr val="A3A3A3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4600" y="2795171"/>
            <a:ext cx="838200" cy="45719"/>
          </a:xfrm>
          <a:prstGeom prst="rect">
            <a:avLst/>
          </a:prstGeom>
          <a:solidFill>
            <a:srgbClr val="FFDCE6"/>
          </a:solidFill>
          <a:ln>
            <a:solidFill>
              <a:srgbClr val="FF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62200" y="3027148"/>
            <a:ext cx="3962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베이커리</a:t>
            </a:r>
            <a:r>
              <a:rPr lang="en-US" altLang="ko-KR" sz="23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sz="23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글루텐</a:t>
            </a:r>
            <a:r>
              <a:rPr lang="ko-KR" altLang="en-US" sz="23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3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free, </a:t>
            </a:r>
            <a:r>
              <a:rPr lang="ko-KR" altLang="en-US" sz="23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비건</a:t>
            </a:r>
            <a:endParaRPr lang="ko-KR" altLang="en-US" sz="23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90800" y="363116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95D9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MZ</a:t>
            </a:r>
            <a:r>
              <a:rPr lang="ko-KR" altLang="en-US" dirty="0">
                <a:solidFill>
                  <a:srgbClr val="E95D9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세대</a:t>
            </a:r>
            <a:r>
              <a:rPr lang="en-US" altLang="ko-KR" dirty="0">
                <a:solidFill>
                  <a:srgbClr val="E95D9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E95D9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비건식품</a:t>
            </a:r>
            <a:r>
              <a:rPr lang="ko-KR" altLang="en-US" dirty="0">
                <a:solidFill>
                  <a:srgbClr val="E95D9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유행 선도</a:t>
            </a:r>
          </a:p>
        </p:txBody>
      </p:sp>
      <p:pic>
        <p:nvPicPr>
          <p:cNvPr id="1026" name="Picture 2" descr="컵케이크(머핀) 창업 특강반_bakery : 사랑해! 서울요리학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801349" y="2609848"/>
            <a:ext cx="9829801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8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419100"/>
            <a:ext cx="1219200" cy="9525000"/>
          </a:xfrm>
          <a:prstGeom prst="rect">
            <a:avLst/>
          </a:prstGeom>
          <a:solidFill>
            <a:srgbClr val="FFDCE6"/>
          </a:solidFill>
          <a:ln>
            <a:solidFill>
              <a:srgbClr val="FF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723900"/>
            <a:ext cx="923330" cy="84275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A3A3A3"/>
                </a:solidFill>
              </a:rPr>
              <a:t>BAKERY   PORTFOLIO           </a:t>
            </a:r>
            <a:endParaRPr lang="ko-KR" altLang="en-US" sz="4800" dirty="0">
              <a:solidFill>
                <a:srgbClr val="A3A3A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200" y="11811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rgbClr val="FFDCE6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자료조사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514600" y="2319739"/>
            <a:ext cx="74165" cy="80561"/>
          </a:xfrm>
          <a:prstGeom prst="ellipse">
            <a:avLst/>
          </a:prstGeom>
          <a:solidFill>
            <a:srgbClr val="5F636C"/>
          </a:solidFill>
          <a:ln>
            <a:solidFill>
              <a:srgbClr val="5F6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43200" y="21717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시장조사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전망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ko-KR" altLang="en-US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ko-KR" altLang="en-US" dirty="0"/>
          </a:p>
        </p:txBody>
      </p:sp>
      <p:grpSp>
        <p:nvGrpSpPr>
          <p:cNvPr id="7" name="그룹 1012"/>
          <p:cNvGrpSpPr/>
          <p:nvPr/>
        </p:nvGrpSpPr>
        <p:grpSpPr>
          <a:xfrm>
            <a:off x="1467394" y="3553249"/>
            <a:ext cx="4095205" cy="6390851"/>
            <a:chOff x="952381" y="952381"/>
            <a:chExt cx="4013407" cy="8380952"/>
          </a:xfrm>
        </p:grpSpPr>
        <p:pic>
          <p:nvPicPr>
            <p:cNvPr id="8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952381"/>
              <a:ext cx="4013407" cy="8380952"/>
            </a:xfrm>
            <a:prstGeom prst="rect">
              <a:avLst/>
            </a:prstGeom>
          </p:spPr>
        </p:pic>
      </p:grpSp>
      <p:grpSp>
        <p:nvGrpSpPr>
          <p:cNvPr id="9" name="그룹 1029"/>
          <p:cNvGrpSpPr/>
          <p:nvPr/>
        </p:nvGrpSpPr>
        <p:grpSpPr>
          <a:xfrm>
            <a:off x="3352800" y="3266348"/>
            <a:ext cx="3175220" cy="2438400"/>
            <a:chOff x="1477907" y="7141653"/>
            <a:chExt cx="2338582" cy="1689626"/>
          </a:xfrm>
        </p:grpSpPr>
        <p:pic>
          <p:nvPicPr>
            <p:cNvPr id="10" name="Object 1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620000">
              <a:off x="308616" y="6374823"/>
              <a:ext cx="4677164" cy="3379251"/>
            </a:xfrm>
            <a:prstGeom prst="rect">
              <a:avLst/>
            </a:prstGeom>
          </p:spPr>
        </p:pic>
        <p:pic>
          <p:nvPicPr>
            <p:cNvPr id="11" name="Object 1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620000">
              <a:off x="1477907" y="7141653"/>
              <a:ext cx="2338582" cy="168962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743700" y="1972768"/>
            <a:ext cx="3962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비건은</a:t>
            </a:r>
            <a:r>
              <a:rPr lang="ko-KR" altLang="en-US" sz="23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맛 없지 않나요</a:t>
            </a:r>
            <a:r>
              <a:rPr lang="en-US" altLang="ko-KR" sz="23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23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00" y="2560434"/>
            <a:ext cx="838200" cy="45719"/>
          </a:xfrm>
          <a:prstGeom prst="rect">
            <a:avLst/>
          </a:prstGeom>
          <a:solidFill>
            <a:srgbClr val="FFDCE6"/>
          </a:solidFill>
          <a:ln>
            <a:solidFill>
              <a:srgbClr val="FF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750231" y="2818031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E95D9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편견을 깨다</a:t>
            </a:r>
            <a:r>
              <a:rPr lang="en-US" altLang="ko-KR" dirty="0" smtClean="0">
                <a:solidFill>
                  <a:srgbClr val="E95D9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E95D9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연예계에서도 유행</a:t>
            </a:r>
            <a:endParaRPr lang="ko-KR" altLang="en-US" dirty="0">
              <a:solidFill>
                <a:srgbClr val="E95D9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43700" y="3269694"/>
            <a:ext cx="10515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이미 외국에서는 식당과 카페에 가면 비건 메뉴들이 즐비해 있는데요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</a:p>
          <a:p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몇년전부터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한국에서도 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비건에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관심을 갖는 사람들이 늘고 있습니다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그치만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동물성 재료가 빠지면 맛이 없다 라는 편견도 더해지고 있습니다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endParaRPr lang="en-US" altLang="ko-KR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저희 </a:t>
            </a:r>
            <a:r>
              <a:rPr lang="en-US" altLang="ko-KR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Yj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Bakery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는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모든 제품은 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글루텐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free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이지만 도전이 어려우신 분들을 위해 비건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논비건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제품으로 나뉘어 있습니다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endParaRPr lang="en-US" altLang="ko-KR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SNS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활성화로 비건 선언을 한 연예인들의 게시물도 찾아 볼 수 있는데요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대표적인 예로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임수정</a:t>
            </a:r>
            <a:r>
              <a:rPr lang="en-US" altLang="ko-KR" b="1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이효리</a:t>
            </a:r>
            <a:r>
              <a:rPr lang="en-US" altLang="ko-KR" b="1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b="1" dirty="0" err="1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이하늬</a:t>
            </a:r>
            <a:r>
              <a:rPr lang="en-US" altLang="ko-KR" b="1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김효진</a:t>
            </a:r>
            <a:r>
              <a:rPr lang="en-US" altLang="ko-KR" b="1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윤진서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 있습니다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</a:p>
          <a:p>
            <a:endParaRPr lang="en-US" altLang="ko-KR" dirty="0">
              <a:solidFill>
                <a:srgbClr val="A3A3A3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덕분에 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한국에서의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비건 시장도 점점 커지고 있어</a:t>
            </a:r>
            <a:endParaRPr lang="en-US" altLang="ko-KR" dirty="0">
              <a:solidFill>
                <a:srgbClr val="A3A3A3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글루텐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-free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와 비건 케이크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도넛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쿠키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머핀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등 온라인 매장에선 쉽게 접할 수 있지만 매장 수와 위치가 애매한 경우도 많고 디자인과 종류도 아직은 살짝 아쉬운 분위기 입니다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예쁜 디자인과 다양한 맛을 즐기기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또한</a:t>
            </a:r>
            <a:r>
              <a:rPr lang="en-US" altLang="ko-KR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평소 디저트를 </a:t>
            </a:r>
            <a:r>
              <a:rPr lang="ko-KR" altLang="en-US" dirty="0" err="1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맘편히</a:t>
            </a:r>
            <a:r>
              <a:rPr lang="ko-KR" altLang="en-US" dirty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즐기지 못한 분들을 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위해</a:t>
            </a:r>
            <a:endParaRPr lang="en-US" altLang="ko-KR" dirty="0" smtClean="0">
              <a:solidFill>
                <a:srgbClr val="A3A3A3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dirty="0">
              <a:solidFill>
                <a:srgbClr val="A3A3A3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Yj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Bakery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 나섰습니다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</a:p>
          <a:p>
            <a:endParaRPr lang="en-US" altLang="ko-KR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유기농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생과일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다양한 종류의 시트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주문제작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두가지 종류의 버터를 사용하여 홈메이드 스타일을 고수합니다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endParaRPr lang="en-US" altLang="ko-KR" dirty="0">
              <a:solidFill>
                <a:srgbClr val="A3A3A3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유명 </a:t>
            </a:r>
            <a:r>
              <a:rPr lang="ko-KR" altLang="en-US" dirty="0" err="1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브이로그를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보면 홈 카페를 즐기는 장면이 꼭 나오는데요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온라인 배송으로 혼자만의 여유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</a:p>
          <a:p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가족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친구들과의 모임에서 다같이 편하게 즐기며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당신도 예쁘고 화려한 사진을 얻을 수 있습니다</a:t>
            </a:r>
            <a:r>
              <a:rPr lang="en-US" altLang="ko-KR" dirty="0" smtClean="0">
                <a:solidFill>
                  <a:srgbClr val="A3A3A3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endParaRPr lang="ko-KR" altLang="en-US" dirty="0">
              <a:solidFill>
                <a:srgbClr val="A3A3A3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419100"/>
            <a:ext cx="1219200" cy="9525000"/>
          </a:xfrm>
          <a:prstGeom prst="rect">
            <a:avLst/>
          </a:prstGeom>
          <a:solidFill>
            <a:srgbClr val="FFDCE6"/>
          </a:solidFill>
          <a:ln>
            <a:solidFill>
              <a:srgbClr val="FF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723900"/>
            <a:ext cx="923290" cy="8427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A3A3A3"/>
                </a:solidFill>
              </a:rPr>
              <a:t>BAKERY   PORTFOLIO           </a:t>
            </a:r>
            <a:endParaRPr lang="ko-KR" altLang="en-US" sz="4800" dirty="0">
              <a:solidFill>
                <a:srgbClr val="A3A3A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200" y="912495"/>
            <a:ext cx="365760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rgbClr val="FFDCE6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기획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514600" y="2095500"/>
            <a:ext cx="74295" cy="80645"/>
          </a:xfrm>
          <a:prstGeom prst="ellipse">
            <a:avLst/>
          </a:prstGeom>
          <a:solidFill>
            <a:srgbClr val="5F636C"/>
          </a:solidFill>
          <a:ln>
            <a:solidFill>
              <a:srgbClr val="5F6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43200" y="1943100"/>
            <a:ext cx="22860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페르소나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467100" y="2834005"/>
            <a:ext cx="1983105" cy="2611755"/>
          </a:xfrm>
          <a:prstGeom prst="rect">
            <a:avLst/>
          </a:prstGeom>
          <a:solidFill>
            <a:srgbClr val="FFDCE6"/>
          </a:solidFill>
          <a:ln>
            <a:solidFill>
              <a:srgbClr val="FF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70" y="2986405"/>
            <a:ext cx="1752600" cy="23063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0800" y="5676900"/>
            <a:ext cx="25146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김잰희</a:t>
            </a:r>
            <a:endParaRPr lang="ko-KR" altLang="en-US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86785" y="6210300"/>
            <a:ext cx="1983105" cy="45720"/>
          </a:xfrm>
          <a:prstGeom prst="rect">
            <a:avLst/>
          </a:prstGeom>
          <a:solidFill>
            <a:srgbClr val="FFDCE6"/>
          </a:solidFill>
          <a:ln>
            <a:solidFill>
              <a:srgbClr val="FF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8995" y="6515100"/>
            <a:ext cx="3429635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나이 </a:t>
            </a:r>
            <a:r>
              <a:rPr lang="en-US" altLang="ko-KR" dirty="0">
                <a:solidFill>
                  <a:srgbClr val="5F636C"/>
                </a:solidFill>
                <a:latin typeface="HY강B" charset="0"/>
                <a:ea typeface="HY강B" charset="0"/>
              </a:rPr>
              <a:t>: 20</a:t>
            </a: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대 후반</a:t>
            </a:r>
          </a:p>
          <a:p>
            <a:pPr marL="0" indent="0" latinLnBrk="0">
              <a:buFontTx/>
              <a:buNone/>
            </a:pP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직업 </a:t>
            </a:r>
            <a:r>
              <a:rPr lang="en-US" altLang="ko-KR" dirty="0">
                <a:solidFill>
                  <a:srgbClr val="5F636C"/>
                </a:solidFill>
                <a:latin typeface="HY강B" charset="0"/>
                <a:ea typeface="HY강B" charset="0"/>
              </a:rPr>
              <a:t>: </a:t>
            </a: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개발자</a:t>
            </a:r>
          </a:p>
          <a:p>
            <a:pPr marL="0" indent="0" latinLnBrk="0">
              <a:buFontTx/>
              <a:buNone/>
            </a:pP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가족관계 </a:t>
            </a:r>
            <a:r>
              <a:rPr lang="en-US" altLang="ko-KR" dirty="0">
                <a:solidFill>
                  <a:srgbClr val="5F636C"/>
                </a:solidFill>
                <a:latin typeface="HY강B" charset="0"/>
                <a:ea typeface="HY강B" charset="0"/>
              </a:rPr>
              <a:t>: </a:t>
            </a: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부모님</a:t>
            </a:r>
            <a:r>
              <a:rPr lang="en-US" altLang="ko-KR" dirty="0">
                <a:solidFill>
                  <a:srgbClr val="5F636C"/>
                </a:solidFill>
                <a:latin typeface="HY강B" charset="0"/>
                <a:ea typeface="HY강B" charset="0"/>
              </a:rPr>
              <a:t>,</a:t>
            </a: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동생</a:t>
            </a:r>
          </a:p>
          <a:p>
            <a:pPr marL="0" indent="0" latinLnBrk="0">
              <a:buFontTx/>
              <a:buNone/>
            </a:pP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주소 </a:t>
            </a:r>
            <a:r>
              <a:rPr lang="en-US" altLang="ko-KR" dirty="0">
                <a:solidFill>
                  <a:srgbClr val="5F636C"/>
                </a:solidFill>
                <a:latin typeface="HY강B" charset="0"/>
                <a:ea typeface="HY강B" charset="0"/>
              </a:rPr>
              <a:t>: </a:t>
            </a: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서울</a:t>
            </a:r>
          </a:p>
          <a:p>
            <a:pPr marL="0" indent="0" latinLnBrk="0">
              <a:buFontTx/>
              <a:buNone/>
            </a:pP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관심사 </a:t>
            </a:r>
            <a:r>
              <a:rPr lang="en-US" altLang="ko-KR" dirty="0">
                <a:solidFill>
                  <a:srgbClr val="5F636C"/>
                </a:solidFill>
                <a:latin typeface="HY강B" charset="0"/>
                <a:ea typeface="HY강B" charset="0"/>
              </a:rPr>
              <a:t>: </a:t>
            </a: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디저트</a:t>
            </a:r>
            <a:r>
              <a:rPr lang="en-US" altLang="ko-KR" dirty="0">
                <a:solidFill>
                  <a:srgbClr val="5F636C"/>
                </a:solidFill>
                <a:latin typeface="HY강B" charset="0"/>
                <a:ea typeface="HY강B" charset="0"/>
              </a:rPr>
              <a:t>, </a:t>
            </a:r>
            <a:r>
              <a:rPr lang="ko-KR" altLang="en-US" dirty="0">
                <a:solidFill>
                  <a:srgbClr val="5F636C"/>
                </a:solidFill>
                <a:latin typeface="HY강B" charset="0"/>
                <a:ea typeface="HY강B" charset="0"/>
              </a:rPr>
              <a:t>독서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781800" y="1189990"/>
            <a:ext cx="10547985" cy="31057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“ </a:t>
            </a:r>
            <a:r>
              <a:rPr lang="ko-KR" altLang="en-US" sz="2800">
                <a:solidFill>
                  <a:srgbClr val="5F636C"/>
                </a:solidFill>
                <a:latin typeface="HY강B" charset="0"/>
                <a:ea typeface="HY강B" charset="0"/>
              </a:rPr>
              <a:t>디저트를 너무 좋아하지만 글루텐 알러지가 있어서 맘 편히</a:t>
            </a:r>
          </a:p>
          <a:p>
            <a:pPr marL="0" indent="0" latinLnBrk="0">
              <a:buFontTx/>
              <a:buNone/>
            </a:pPr>
            <a:r>
              <a:rPr lang="ko-KR" altLang="en-US" sz="2800">
                <a:solidFill>
                  <a:srgbClr val="5F636C"/>
                </a:solidFill>
                <a:latin typeface="HY강B" charset="0"/>
                <a:ea typeface="HY강B" charset="0"/>
              </a:rPr>
              <a:t>  먹지를 못해</a:t>
            </a: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.</a:t>
            </a:r>
            <a:endParaRPr lang="ko-KR" altLang="en-US" sz="2800">
              <a:solidFill>
                <a:srgbClr val="5F636C"/>
              </a:solidFill>
              <a:latin typeface="HY강B" charset="0"/>
              <a:ea typeface="HY강B" charset="0"/>
            </a:endParaRPr>
          </a:p>
          <a:p>
            <a:pPr marL="0" indent="0" latinLnBrk="0">
              <a:buFontTx/>
              <a:buNone/>
            </a:pPr>
            <a:r>
              <a:rPr lang="ko-KR" altLang="en-US" sz="2800">
                <a:solidFill>
                  <a:srgbClr val="5F636C"/>
                </a:solidFill>
                <a:latin typeface="HY강B" charset="0"/>
                <a:ea typeface="HY강B" charset="0"/>
              </a:rPr>
              <a:t>  유명한 글루텐프리 베이커리 카페를  가 봐도 종류가 너무     </a:t>
            </a:r>
          </a:p>
          <a:p>
            <a:pPr marL="0" indent="0" latinLnBrk="0">
              <a:buFontTx/>
              <a:buNone/>
            </a:pPr>
            <a:r>
              <a:rPr lang="ko-KR" altLang="en-US" sz="2800">
                <a:solidFill>
                  <a:srgbClr val="5F636C"/>
                </a:solidFill>
                <a:latin typeface="HY강B" charset="0"/>
                <a:ea typeface="HY강B" charset="0"/>
              </a:rPr>
              <a:t>  한정적이야</a:t>
            </a: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.</a:t>
            </a:r>
            <a:endParaRPr lang="ko-KR" altLang="en-US" sz="2800">
              <a:solidFill>
                <a:srgbClr val="5F636C"/>
              </a:solidFill>
              <a:latin typeface="HY강B" charset="0"/>
              <a:ea typeface="HY강B" charset="0"/>
            </a:endParaRPr>
          </a:p>
          <a:p>
            <a:pPr marL="0" indent="0" latinLnBrk="0">
              <a:buFontTx/>
              <a:buNone/>
            </a:pPr>
            <a:r>
              <a:rPr lang="ko-KR" altLang="en-US" sz="2800">
                <a:solidFill>
                  <a:srgbClr val="5F636C"/>
                </a:solidFill>
                <a:latin typeface="HY강B" charset="0"/>
                <a:ea typeface="HY강B" charset="0"/>
              </a:rPr>
              <a:t>  내 동생은 요즘 비건을  실천하고 있는데 우리는 어딜가서  </a:t>
            </a:r>
          </a:p>
          <a:p>
            <a:pPr marL="0" indent="0" latinLnBrk="0">
              <a:buFontTx/>
              <a:buNone/>
            </a:pPr>
            <a:r>
              <a:rPr lang="ko-KR" altLang="en-US" sz="2800">
                <a:solidFill>
                  <a:srgbClr val="5F636C"/>
                </a:solidFill>
                <a:latin typeface="HY강B" charset="0"/>
                <a:ea typeface="HY강B" charset="0"/>
              </a:rPr>
              <a:t>  디저트를 즐겨야 할까</a:t>
            </a: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?</a:t>
            </a:r>
            <a:endParaRPr lang="ko-KR" altLang="en-US" sz="2800">
              <a:solidFill>
                <a:srgbClr val="5F636C"/>
              </a:solidFill>
              <a:latin typeface="HY강B" charset="0"/>
              <a:ea typeface="HY강B" charset="0"/>
            </a:endParaRPr>
          </a:p>
          <a:p>
            <a:pPr marL="0" indent="0" latinLnBrk="0">
              <a:buFontTx/>
              <a:buNone/>
            </a:pPr>
            <a:r>
              <a:rPr lang="ko-KR" altLang="en-US" sz="2800">
                <a:solidFill>
                  <a:srgbClr val="5F636C"/>
                </a:solidFill>
                <a:latin typeface="HY강B" charset="0"/>
                <a:ea typeface="HY강B" charset="0"/>
              </a:rPr>
              <a:t>  디저트와 함께 독서를 하면서 조용히 나만의 시간을 가지고 싶어</a:t>
            </a: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!</a:t>
            </a:r>
            <a:r>
              <a:rPr lang="ko-KR" altLang="en-US" sz="2800">
                <a:solidFill>
                  <a:srgbClr val="5F636C"/>
                </a:solidFill>
                <a:latin typeface="HY강B" charset="0"/>
                <a:ea typeface="HY강B" charset="0"/>
              </a:rPr>
              <a:t> </a:t>
            </a: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”</a:t>
            </a:r>
            <a:endParaRPr lang="ko-KR" altLang="en-US" sz="2800">
              <a:solidFill>
                <a:srgbClr val="5F636C"/>
              </a:solidFill>
              <a:latin typeface="HY강B" charset="0"/>
              <a:ea typeface="HY강B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229600" y="5015865"/>
            <a:ext cx="6858000" cy="1905000"/>
          </a:xfrm>
          <a:prstGeom prst="roundRect">
            <a:avLst/>
          </a:prstGeom>
          <a:solidFill>
            <a:srgbClr val="FFDCE6"/>
          </a:solidFill>
          <a:ln>
            <a:solidFill>
              <a:srgbClr val="FF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FFDCE6"/>
                </a:solidFill>
              </a:rPr>
              <a:t>Life style</a:t>
            </a:r>
            <a:endParaRPr lang="ko-KR" altLang="en-US" dirty="0">
              <a:solidFill>
                <a:srgbClr val="FFDCE6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05800" y="7581900"/>
            <a:ext cx="6858000" cy="1905000"/>
          </a:xfrm>
          <a:prstGeom prst="roundRect">
            <a:avLst/>
          </a:prstGeom>
          <a:solidFill>
            <a:srgbClr val="FFDCE6"/>
          </a:solidFill>
          <a:ln>
            <a:solidFill>
              <a:srgbClr val="FF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001000" y="5165090"/>
            <a:ext cx="2362200" cy="431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5F636C"/>
                </a:solidFill>
              </a:rPr>
              <a:t>Life </a:t>
            </a:r>
            <a:r>
              <a:rPr lang="en-US" altLang="ko-KR" sz="2200" dirty="0" smtClean="0">
                <a:solidFill>
                  <a:srgbClr val="5F636C"/>
                </a:solidFill>
              </a:rPr>
              <a:t>style</a:t>
            </a:r>
            <a:endParaRPr lang="ko-KR" altLang="en-US" sz="2200" dirty="0">
              <a:solidFill>
                <a:srgbClr val="5F636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77200" y="7801610"/>
            <a:ext cx="236220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5F636C"/>
                </a:solidFill>
                <a:latin typeface="+mj-lt"/>
                <a:ea typeface="HY강B" panose="02030600000101010101" pitchFamily="18" charset="-127"/>
              </a:rPr>
              <a:t>바라는 점</a:t>
            </a:r>
            <a:endParaRPr lang="ko-KR" altLang="en-US" sz="2000" dirty="0">
              <a:solidFill>
                <a:srgbClr val="5F636C"/>
              </a:solidFill>
              <a:latin typeface="+mj-lt"/>
              <a:ea typeface="HY강B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10600" y="5668010"/>
            <a:ext cx="678180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디저트를 좋아하는 직장인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그치만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글루텐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알러지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때문에 안심하고 즐길 수 없다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쉬는 날 조용히 독서를 하며 디저트를 즐기고 싶다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30285" y="8258810"/>
            <a:ext cx="645731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종류가 다양하고 집에서 쉽게 즐길 수 있으면 좋겠어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인스타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감성 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홈카페를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원하기 때문에 디자인도 예쁘면 좋겠어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그리고 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비건을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실천 중인 </a:t>
            </a:r>
            <a:r>
              <a:rPr lang="ko-KR" altLang="en-US" dirty="0" err="1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동생이랑도</a:t>
            </a:r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함께 즐기고 싶어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~</a:t>
            </a:r>
            <a:endParaRPr lang="ko-KR" altLang="en-US" dirty="0">
              <a:solidFill>
                <a:srgbClr val="5F636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39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5"/>
          <p:cNvSpPr>
            <a:spLocks/>
          </p:cNvSpPr>
          <p:nvPr/>
        </p:nvSpPr>
        <p:spPr>
          <a:xfrm>
            <a:off x="228600" y="419100"/>
            <a:ext cx="1219835" cy="9525635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텍스트 상자 6"/>
          <p:cNvSpPr txBox="1">
            <a:spLocks/>
          </p:cNvSpPr>
          <p:nvPr/>
        </p:nvSpPr>
        <p:spPr>
          <a:xfrm>
            <a:off x="381000" y="723900"/>
            <a:ext cx="923925" cy="8428355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>
                <a:solidFill>
                  <a:srgbClr val="A3A3A3"/>
                </a:solidFill>
              </a:rPr>
              <a:t>BAKERY   PORTFOLIO           </a:t>
            </a:r>
            <a:endParaRPr lang="ko-KR" altLang="en-US" sz="4800">
              <a:solidFill>
                <a:srgbClr val="A3A3A3"/>
              </a:solidFill>
            </a:endParaRPr>
          </a:p>
        </p:txBody>
      </p:sp>
      <p:sp>
        <p:nvSpPr>
          <p:cNvPr id="4" name="텍스트 상자 7"/>
          <p:cNvSpPr txBox="1">
            <a:spLocks/>
          </p:cNvSpPr>
          <p:nvPr/>
        </p:nvSpPr>
        <p:spPr>
          <a:xfrm>
            <a:off x="2362200" y="912495"/>
            <a:ext cx="3658234" cy="831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>
                <a:solidFill>
                  <a:srgbClr val="FFDCE6"/>
                </a:solidFill>
                <a:latin typeface="HY강B" charset="0"/>
                <a:ea typeface="HY강B" charset="0"/>
              </a:rPr>
              <a:t>기획</a:t>
            </a:r>
          </a:p>
        </p:txBody>
      </p:sp>
      <p:sp>
        <p:nvSpPr>
          <p:cNvPr id="5" name="도형 8"/>
          <p:cNvSpPr>
            <a:spLocks/>
          </p:cNvSpPr>
          <p:nvPr/>
        </p:nvSpPr>
        <p:spPr>
          <a:xfrm>
            <a:off x="2514600" y="2095499"/>
            <a:ext cx="74930" cy="81280"/>
          </a:xfrm>
          <a:prstGeom prst="ellipse">
            <a:avLst/>
          </a:prstGeom>
          <a:solidFill>
            <a:srgbClr val="5F636C"/>
          </a:solidFill>
          <a:ln w="25400" cap="flat" cmpd="sng">
            <a:solidFill>
              <a:srgbClr val="5F636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텍스트 상자 9"/>
          <p:cNvSpPr txBox="1">
            <a:spLocks/>
          </p:cNvSpPr>
          <p:nvPr/>
        </p:nvSpPr>
        <p:spPr>
          <a:xfrm>
            <a:off x="2743200" y="1943100"/>
            <a:ext cx="228663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페르소나</a:t>
            </a:r>
          </a:p>
        </p:txBody>
      </p:sp>
      <p:sp>
        <p:nvSpPr>
          <p:cNvPr id="7" name="도형 10"/>
          <p:cNvSpPr>
            <a:spLocks/>
          </p:cNvSpPr>
          <p:nvPr/>
        </p:nvSpPr>
        <p:spPr>
          <a:xfrm>
            <a:off x="3467100" y="2834005"/>
            <a:ext cx="1983739" cy="2612390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텍스트 상자 11"/>
          <p:cNvSpPr txBox="1">
            <a:spLocks/>
          </p:cNvSpPr>
          <p:nvPr/>
        </p:nvSpPr>
        <p:spPr>
          <a:xfrm>
            <a:off x="2590800" y="5676900"/>
            <a:ext cx="251523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변요한</a:t>
            </a:r>
          </a:p>
        </p:txBody>
      </p:sp>
      <p:sp>
        <p:nvSpPr>
          <p:cNvPr id="9" name="도형 12"/>
          <p:cNvSpPr>
            <a:spLocks/>
          </p:cNvSpPr>
          <p:nvPr/>
        </p:nvSpPr>
        <p:spPr>
          <a:xfrm>
            <a:off x="3486785" y="6210300"/>
            <a:ext cx="1983739" cy="46355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텍스트 상자 13"/>
          <p:cNvSpPr txBox="1">
            <a:spLocks/>
          </p:cNvSpPr>
          <p:nvPr/>
        </p:nvSpPr>
        <p:spPr>
          <a:xfrm>
            <a:off x="3388995" y="6515100"/>
            <a:ext cx="3429635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나이 </a:t>
            </a:r>
            <a:r>
              <a:rPr lang="en-US" altLang="ko-KR">
                <a:solidFill>
                  <a:srgbClr val="5F636C"/>
                </a:solidFill>
                <a:latin typeface="HY강B" charset="0"/>
                <a:ea typeface="HY강B" charset="0"/>
              </a:rPr>
              <a:t>: 30</a:t>
            </a: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대 후반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직업 </a:t>
            </a:r>
            <a:r>
              <a:rPr lang="en-US" altLang="ko-KR">
                <a:solidFill>
                  <a:srgbClr val="5F636C"/>
                </a:solidFill>
                <a:latin typeface="HY강B" charset="0"/>
                <a:ea typeface="HY강B" charset="0"/>
              </a:rPr>
              <a:t>: </a:t>
            </a: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회계사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가족관계 </a:t>
            </a:r>
            <a:r>
              <a:rPr lang="en-US" altLang="ko-KR">
                <a:solidFill>
                  <a:srgbClr val="5F636C"/>
                </a:solidFill>
                <a:latin typeface="HY강B" charset="0"/>
                <a:ea typeface="HY강B" charset="0"/>
              </a:rPr>
              <a:t>: </a:t>
            </a: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부모님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주소 </a:t>
            </a:r>
            <a:r>
              <a:rPr lang="en-US" altLang="ko-KR">
                <a:solidFill>
                  <a:srgbClr val="5F636C"/>
                </a:solidFill>
                <a:latin typeface="HY강B" charset="0"/>
                <a:ea typeface="HY강B" charset="0"/>
              </a:rPr>
              <a:t>: </a:t>
            </a: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서울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관심사 </a:t>
            </a:r>
            <a:r>
              <a:rPr lang="en-US" altLang="ko-KR">
                <a:solidFill>
                  <a:srgbClr val="5F636C"/>
                </a:solidFill>
                <a:latin typeface="HY강B" charset="0"/>
                <a:ea typeface="HY강B" charset="0"/>
              </a:rPr>
              <a:t>: </a:t>
            </a: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환경, 운동</a:t>
            </a:r>
          </a:p>
        </p:txBody>
      </p:sp>
      <p:sp>
        <p:nvSpPr>
          <p:cNvPr id="11" name="텍스트 상자 14"/>
          <p:cNvSpPr txBox="1">
            <a:spLocks/>
          </p:cNvSpPr>
          <p:nvPr/>
        </p:nvSpPr>
        <p:spPr>
          <a:xfrm>
            <a:off x="6781800" y="1189990"/>
            <a:ext cx="10135235" cy="2675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“ 요즘 뉴스를 보면 환경 문제가 심각하다는걸 느껴</a:t>
            </a:r>
            <a:endParaRPr lang="ko-KR" altLang="en-US" sz="2800">
              <a:solidFill>
                <a:srgbClr val="5F636C"/>
              </a:solidFill>
              <a:latin typeface="HY강B" charset="0"/>
              <a:ea typeface="HY강B" charset="0"/>
            </a:endParaRPr>
          </a:p>
          <a:p>
            <a:pPr marL="0" indent="0" latinLnBrk="0">
              <a:buFontTx/>
              <a:buNone/>
            </a:pP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  디저트를 먹으면서 체중 관리를 위해 운동까지 하는데 </a:t>
            </a:r>
            <a:endParaRPr lang="ko-KR" altLang="en-US" sz="2800">
              <a:solidFill>
                <a:srgbClr val="5F636C"/>
              </a:solidFill>
              <a:latin typeface="HY강B" charset="0"/>
              <a:ea typeface="HY강B" charset="0"/>
            </a:endParaRPr>
          </a:p>
          <a:p>
            <a:pPr marL="0" indent="0" latinLnBrk="0">
              <a:buFontTx/>
              <a:buNone/>
            </a:pP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  내가 조금이라도 환경보호에 도움이 될 방법이 없을까?</a:t>
            </a:r>
            <a:endParaRPr lang="ko-KR" altLang="en-US" sz="2800">
              <a:solidFill>
                <a:srgbClr val="5F636C"/>
              </a:solidFill>
              <a:latin typeface="HY강B" charset="0"/>
              <a:ea typeface="HY강B" charset="0"/>
            </a:endParaRPr>
          </a:p>
          <a:p>
            <a:pPr marL="0" indent="0" latinLnBrk="0">
              <a:buFontTx/>
              <a:buNone/>
            </a:pP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  비건 디저트는 생각보다 쉽게 접하기 어려운거 같아</a:t>
            </a:r>
            <a:endParaRPr lang="ko-KR" altLang="en-US" sz="2800">
              <a:solidFill>
                <a:srgbClr val="5F636C"/>
              </a:solidFill>
              <a:latin typeface="HY강B" charset="0"/>
              <a:ea typeface="HY강B" charset="0"/>
            </a:endParaRPr>
          </a:p>
          <a:p>
            <a:pPr marL="0" indent="0" latinLnBrk="0">
              <a:buFontTx/>
              <a:buNone/>
            </a:pP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  직장 일이 바빠서 비건 디저트를 집에서도 편하게 즐길 방법이   </a:t>
            </a:r>
            <a:endParaRPr lang="ko-KR" altLang="en-US" sz="2800">
              <a:solidFill>
                <a:srgbClr val="5F636C"/>
              </a:solidFill>
              <a:latin typeface="HY강B" charset="0"/>
              <a:ea typeface="HY강B" charset="0"/>
            </a:endParaRPr>
          </a:p>
          <a:p>
            <a:pPr marL="0" indent="0" latinLnBrk="0">
              <a:buFontTx/>
              <a:buNone/>
            </a:pPr>
            <a:r>
              <a:rPr lang="en-US" altLang="ko-KR" sz="2800">
                <a:solidFill>
                  <a:srgbClr val="5F636C"/>
                </a:solidFill>
                <a:latin typeface="HY강B" charset="0"/>
                <a:ea typeface="HY강B" charset="0"/>
              </a:rPr>
              <a:t>  없을까? ”</a:t>
            </a:r>
            <a:endParaRPr lang="ko-KR" altLang="en-US" sz="2800">
              <a:solidFill>
                <a:srgbClr val="5F636C"/>
              </a:solidFill>
              <a:latin typeface="HY강B" charset="0"/>
              <a:ea typeface="HY강B" charset="0"/>
            </a:endParaRPr>
          </a:p>
        </p:txBody>
      </p:sp>
      <p:sp>
        <p:nvSpPr>
          <p:cNvPr id="12" name="도형 15"/>
          <p:cNvSpPr>
            <a:spLocks/>
          </p:cNvSpPr>
          <p:nvPr/>
        </p:nvSpPr>
        <p:spPr>
          <a:xfrm>
            <a:off x="8229600" y="5015865"/>
            <a:ext cx="6858635" cy="1905634"/>
          </a:xfrm>
          <a:prstGeom prst="round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solidFill>
                  <a:srgbClr val="FFDCE6"/>
                </a:solidFill>
              </a:rPr>
              <a:t>Life style</a:t>
            </a:r>
            <a:endParaRPr lang="ko-KR" altLang="en-US">
              <a:solidFill>
                <a:srgbClr val="FFDCE6"/>
              </a:solidFill>
            </a:endParaRPr>
          </a:p>
        </p:txBody>
      </p:sp>
      <p:sp>
        <p:nvSpPr>
          <p:cNvPr id="13" name="도형 16"/>
          <p:cNvSpPr>
            <a:spLocks/>
          </p:cNvSpPr>
          <p:nvPr/>
        </p:nvSpPr>
        <p:spPr>
          <a:xfrm>
            <a:off x="8305800" y="7581899"/>
            <a:ext cx="6858635" cy="1905634"/>
          </a:xfrm>
          <a:prstGeom prst="round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4" name="텍스트 상자 17"/>
          <p:cNvSpPr txBox="1">
            <a:spLocks/>
          </p:cNvSpPr>
          <p:nvPr/>
        </p:nvSpPr>
        <p:spPr>
          <a:xfrm>
            <a:off x="8001000" y="5165090"/>
            <a:ext cx="2362835" cy="431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200">
                <a:solidFill>
                  <a:srgbClr val="5F636C"/>
                </a:solidFill>
              </a:rPr>
              <a:t>Life style</a:t>
            </a:r>
            <a:endParaRPr lang="ko-KR" altLang="en-US" sz="2200">
              <a:solidFill>
                <a:srgbClr val="5F636C"/>
              </a:solidFill>
            </a:endParaRPr>
          </a:p>
        </p:txBody>
      </p:sp>
      <p:sp>
        <p:nvSpPr>
          <p:cNvPr id="15" name="텍스트 상자 18"/>
          <p:cNvSpPr txBox="1">
            <a:spLocks/>
          </p:cNvSpPr>
          <p:nvPr/>
        </p:nvSpPr>
        <p:spPr>
          <a:xfrm>
            <a:off x="8077200" y="7801610"/>
            <a:ext cx="2362835" cy="4006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>
                <a:solidFill>
                  <a:srgbClr val="5F636C"/>
                </a:solidFill>
                <a:latin typeface="Calibri" charset="0"/>
                <a:ea typeface="HY강B" charset="0"/>
              </a:rPr>
              <a:t>바라는 점</a:t>
            </a:r>
          </a:p>
        </p:txBody>
      </p:sp>
      <p:sp>
        <p:nvSpPr>
          <p:cNvPr id="16" name="텍스트 상자 19"/>
          <p:cNvSpPr txBox="1">
            <a:spLocks/>
          </p:cNvSpPr>
          <p:nvPr/>
        </p:nvSpPr>
        <p:spPr>
          <a:xfrm>
            <a:off x="8610600" y="5668010"/>
            <a:ext cx="6782435" cy="923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디저트를 좋아하는 직장인</a:t>
            </a:r>
            <a:r>
              <a:rPr lang="en-US" altLang="ko-KR">
                <a:solidFill>
                  <a:srgbClr val="5F636C"/>
                </a:solidFill>
                <a:latin typeface="HY강B" charset="0"/>
                <a:ea typeface="HY강B" charset="0"/>
              </a:rPr>
              <a:t>, </a:t>
            </a: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그치만 글루텐 알러지 때문에 안심하고 즐길 수 없다</a:t>
            </a:r>
            <a:r>
              <a:rPr lang="en-US" altLang="ko-KR">
                <a:solidFill>
                  <a:srgbClr val="5F636C"/>
                </a:solidFill>
                <a:latin typeface="HY강B" charset="0"/>
                <a:ea typeface="HY강B" charset="0"/>
              </a:rPr>
              <a:t>. </a:t>
            </a: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쉬는 날 조용히 독서를 하며 디저트를 즐기고 싶다</a:t>
            </a:r>
            <a:r>
              <a:rPr lang="en-US" altLang="ko-KR">
                <a:solidFill>
                  <a:srgbClr val="5F636C"/>
                </a:solidFill>
                <a:latin typeface="HY강B" charset="0"/>
                <a:ea typeface="HY강B" charset="0"/>
              </a:rPr>
              <a:t>.</a:t>
            </a:r>
            <a:endParaRPr lang="ko-KR" altLang="en-US">
              <a:solidFill>
                <a:srgbClr val="5F636C"/>
              </a:solidFill>
              <a:latin typeface="HY강B" charset="0"/>
              <a:ea typeface="HY강B" charset="0"/>
            </a:endParaRPr>
          </a:p>
        </p:txBody>
      </p:sp>
      <p:sp>
        <p:nvSpPr>
          <p:cNvPr id="17" name="텍스트 상자 21"/>
          <p:cNvSpPr txBox="1">
            <a:spLocks/>
          </p:cNvSpPr>
          <p:nvPr/>
        </p:nvSpPr>
        <p:spPr>
          <a:xfrm>
            <a:off x="8630285" y="8258810"/>
            <a:ext cx="6457950" cy="923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종류가 다양하고 집에서 쉽게 즐길 수 있으면 좋겠어</a:t>
            </a:r>
            <a:r>
              <a:rPr lang="en-US" altLang="ko-KR">
                <a:solidFill>
                  <a:srgbClr val="5F636C"/>
                </a:solidFill>
                <a:latin typeface="HY강B" charset="0"/>
                <a:ea typeface="HY강B" charset="0"/>
              </a:rPr>
              <a:t>.</a:t>
            </a:r>
            <a:endParaRPr lang="ko-KR" altLang="en-US">
              <a:solidFill>
                <a:srgbClr val="5F636C"/>
              </a:solidFill>
              <a:latin typeface="HY강B" charset="0"/>
              <a:ea typeface="HY강B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인스타 감성 홈카페를 원하기 때문에 디자인도 예쁘면 좋겠어</a:t>
            </a:r>
            <a:r>
              <a:rPr lang="en-US" altLang="ko-KR">
                <a:solidFill>
                  <a:srgbClr val="5F636C"/>
                </a:solidFill>
                <a:latin typeface="HY강B" charset="0"/>
                <a:ea typeface="HY강B" charset="0"/>
              </a:rPr>
              <a:t>.</a:t>
            </a:r>
            <a:endParaRPr lang="ko-KR" altLang="en-US">
              <a:solidFill>
                <a:srgbClr val="5F636C"/>
              </a:solidFill>
              <a:latin typeface="HY강B" charset="0"/>
              <a:ea typeface="HY강B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5F636C"/>
                </a:solidFill>
                <a:latin typeface="HY강B" charset="0"/>
                <a:ea typeface="HY강B" charset="0"/>
              </a:rPr>
              <a:t>그리고 비건을 실천 중인 동생이랑도 함께 즐기고 싶어</a:t>
            </a:r>
            <a:r>
              <a:rPr lang="en-US" altLang="ko-KR">
                <a:solidFill>
                  <a:srgbClr val="5F636C"/>
                </a:solidFill>
                <a:latin typeface="HY강B" charset="0"/>
                <a:ea typeface="HY강B" charset="0"/>
              </a:rPr>
              <a:t>~</a:t>
            </a:r>
            <a:endParaRPr lang="ko-KR" altLang="en-US">
              <a:solidFill>
                <a:srgbClr val="5F636C"/>
              </a:solidFill>
              <a:latin typeface="HY강B" charset="0"/>
              <a:ea typeface="HY강B" charset="0"/>
            </a:endParaRPr>
          </a:p>
        </p:txBody>
      </p:sp>
      <p:pic>
        <p:nvPicPr>
          <p:cNvPr id="18" name="그림 22" descr="/Users/jang-yujeong/Library/Group Containers/L48J367XN4.com.infraware.PolarisOffice/EngineTemp/771/fImage929638410848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0" y="3004185"/>
            <a:ext cx="1744980" cy="2295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303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419100"/>
            <a:ext cx="1219200" cy="9525000"/>
          </a:xfrm>
          <a:prstGeom prst="rect">
            <a:avLst/>
          </a:prstGeom>
          <a:solidFill>
            <a:srgbClr val="FFDCE6"/>
          </a:solidFill>
          <a:ln>
            <a:solidFill>
              <a:srgbClr val="FF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723900"/>
            <a:ext cx="923290" cy="8427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A3A3A3"/>
                </a:solidFill>
              </a:rPr>
              <a:t>BAKERY   PORTFOLIO           </a:t>
            </a:r>
            <a:endParaRPr lang="ko-KR" altLang="en-US" sz="4800" dirty="0">
              <a:solidFill>
                <a:srgbClr val="A3A3A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0" y="723900"/>
            <a:ext cx="365760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rgbClr val="FFDCE6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기획</a:t>
            </a:r>
            <a:endParaRPr lang="ko-KR" altLang="en-US" dirty="0"/>
          </a:p>
        </p:txBody>
      </p:sp>
      <p:sp>
        <p:nvSpPr>
          <p:cNvPr id="5" name="타원 4"/>
          <p:cNvSpPr>
            <a:spLocks/>
          </p:cNvSpPr>
          <p:nvPr/>
        </p:nvSpPr>
        <p:spPr>
          <a:xfrm>
            <a:off x="1824037" y="1722846"/>
            <a:ext cx="74930" cy="81280"/>
          </a:xfrm>
          <a:prstGeom prst="ellipse">
            <a:avLst/>
          </a:prstGeom>
          <a:solidFill>
            <a:srgbClr val="5F636C"/>
          </a:solidFill>
          <a:ln w="25400" cap="flat" cmpd="sng">
            <a:solidFill>
              <a:srgbClr val="5F636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36490" y="1578701"/>
            <a:ext cx="2438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와이어프레임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[ MAIN 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13" y="257627"/>
            <a:ext cx="5486400" cy="9847943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H="1" flipV="1">
            <a:off x="4640171" y="10091418"/>
            <a:ext cx="5465899" cy="5806"/>
          </a:xfrm>
          <a:prstGeom prst="line">
            <a:avLst/>
          </a:prstGeom>
          <a:ln>
            <a:solidFill>
              <a:srgbClr val="ACA8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257628"/>
            <a:ext cx="5484042" cy="984794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1506200" y="257628"/>
            <a:ext cx="0" cy="9847943"/>
          </a:xfrm>
          <a:prstGeom prst="line">
            <a:avLst/>
          </a:prstGeom>
          <a:ln>
            <a:solidFill>
              <a:srgbClr val="ACA8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6990242" y="257628"/>
            <a:ext cx="0" cy="9847943"/>
          </a:xfrm>
          <a:prstGeom prst="line">
            <a:avLst/>
          </a:prstGeom>
          <a:ln>
            <a:solidFill>
              <a:srgbClr val="ACA8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16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228600" y="419100"/>
            <a:ext cx="1219835" cy="9525635"/>
          </a:xfrm>
          <a:prstGeom prst="rect">
            <a:avLst/>
          </a:prstGeom>
          <a:solidFill>
            <a:srgbClr val="FFDCE6"/>
          </a:solidFill>
          <a:ln w="25400" cap="flat" cmpd="sng">
            <a:solidFill>
              <a:srgbClr val="FFDC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381000" y="723900"/>
            <a:ext cx="923925" cy="8428355"/>
          </a:xfrm>
          <a:prstGeom prst="rect">
            <a:avLst/>
          </a:prstGeom>
          <a:noFill/>
        </p:spPr>
        <p:txBody>
          <a:bodyPr vert="eaVert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>
                <a:solidFill>
                  <a:srgbClr val="A3A3A3"/>
                </a:solidFill>
              </a:rPr>
              <a:t>BAKERY   PORTFOLIO           </a:t>
            </a:r>
            <a:endParaRPr lang="ko-KR" altLang="en-US" sz="4800">
              <a:solidFill>
                <a:srgbClr val="A3A3A3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343400" cy="103069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00200" y="723900"/>
            <a:ext cx="365760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rgbClr val="FFDCE6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기획</a:t>
            </a:r>
            <a:endParaRPr lang="ko-KR" altLang="en-US" dirty="0"/>
          </a:p>
        </p:txBody>
      </p:sp>
      <p:sp>
        <p:nvSpPr>
          <p:cNvPr id="17" name="타원 16"/>
          <p:cNvSpPr>
            <a:spLocks/>
          </p:cNvSpPr>
          <p:nvPr/>
        </p:nvSpPr>
        <p:spPr>
          <a:xfrm>
            <a:off x="1824037" y="1722846"/>
            <a:ext cx="74930" cy="81280"/>
          </a:xfrm>
          <a:prstGeom prst="ellipse">
            <a:avLst/>
          </a:prstGeom>
          <a:solidFill>
            <a:srgbClr val="5F636C"/>
          </a:solidFill>
          <a:ln w="25400" cap="flat" cmpd="sng">
            <a:solidFill>
              <a:srgbClr val="5F636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036490" y="1578701"/>
            <a:ext cx="2438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와이어프레임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[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sub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5F636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270" y="38100"/>
            <a:ext cx="432113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Pages>23</Pages>
  <Words>825</Words>
  <Characters>0</Characters>
  <Application>Microsoft Office PowerPoint</Application>
  <DocSecurity>0</DocSecurity>
  <PresentationFormat>사용자 지정</PresentationFormat>
  <Lines>0</Lines>
  <Paragraphs>175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?? ??</vt:lpstr>
      <vt:lpstr>Adobe Heiti Std R</vt:lpstr>
      <vt:lpstr>Adobe 고딕 Std B</vt:lpstr>
      <vt:lpstr>HY강B</vt:lpstr>
      <vt:lpstr>맑은 고딕</vt:lpstr>
      <vt:lpstr>Arial</vt:lpstr>
      <vt:lpstr>Bahnschrift</vt:lpstr>
      <vt:lpstr>Bahnschrift SemiLight SemiConde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LINE</cp:lastModifiedBy>
  <cp:revision>52</cp:revision>
  <dcterms:modified xsi:type="dcterms:W3CDTF">2022-12-14T08:34:29Z</dcterms:modified>
</cp:coreProperties>
</file>